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71" r:id="rId5"/>
    <p:sldId id="269" r:id="rId6"/>
    <p:sldId id="261" r:id="rId7"/>
    <p:sldId id="262" r:id="rId8"/>
    <p:sldId id="267" r:id="rId9"/>
    <p:sldId id="266" r:id="rId10"/>
    <p:sldId id="278" r:id="rId11"/>
    <p:sldId id="259" r:id="rId12"/>
    <p:sldId id="279" r:id="rId13"/>
    <p:sldId id="283" r:id="rId14"/>
    <p:sldId id="282" r:id="rId15"/>
    <p:sldId id="263" r:id="rId16"/>
    <p:sldId id="277" r:id="rId17"/>
    <p:sldId id="270" r:id="rId18"/>
  </p:sldIdLst>
  <p:sldSz cx="18288000" cy="10287000"/>
  <p:notesSz cx="6858000" cy="9144000"/>
  <p:embeddedFontLst>
    <p:embeddedFont>
      <p:font typeface="Tlab 돋움 레귤러" panose="020B0600000101010101" charset="-127"/>
      <p:regular r:id="rId20"/>
    </p:embeddedFont>
    <p:embeddedFont>
      <p:font typeface="Pretendard Medium" panose="020B0600000101010101" charset="0"/>
      <p:bold r:id="rId21"/>
    </p:embeddedFont>
    <p:embeddedFont>
      <p:font typeface="맑은 고딕" panose="020B0503020000020004" pitchFamily="50" charset="-127"/>
      <p:regular r:id="rId22"/>
      <p:bold r:id="rId23"/>
    </p:embeddedFont>
    <p:embeddedFont>
      <p:font typeface="Cabin Bold" panose="020B0600000101010101" charset="0"/>
      <p:regular r:id="rId24"/>
    </p:embeddedFon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Tlab 돋움 레귤러 Bold" panose="020B0600000101010101" charset="-127"/>
      <p:regular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A60DD"/>
    <a:srgbClr val="EDED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D888336-9539-43C1-AC9D-F11033FF30A8}" v="14" dt="2025-06-21T02:36:24.99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3" d="100"/>
          <a:sy n="73" d="100"/>
        </p:scale>
        <p:origin x="594" y="5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민기 최" userId="2f94627af5e39192" providerId="LiveId" clId="{4D888336-9539-43C1-AC9D-F11033FF30A8}"/>
    <pc:docChg chg="undo custSel delSld modSld">
      <pc:chgData name="민기 최" userId="2f94627af5e39192" providerId="LiveId" clId="{4D888336-9539-43C1-AC9D-F11033FF30A8}" dt="2025-06-22T06:45:13.047" v="894" actId="14100"/>
      <pc:docMkLst>
        <pc:docMk/>
      </pc:docMkLst>
      <pc:sldChg chg="modSp mod">
        <pc:chgData name="민기 최" userId="2f94627af5e39192" providerId="LiveId" clId="{4D888336-9539-43C1-AC9D-F11033FF30A8}" dt="2025-06-21T02:46:04.124" v="888" actId="1037"/>
        <pc:sldMkLst>
          <pc:docMk/>
          <pc:sldMk cId="0" sldId="256"/>
        </pc:sldMkLst>
        <pc:spChg chg="mod">
          <ac:chgData name="민기 최" userId="2f94627af5e39192" providerId="LiveId" clId="{4D888336-9539-43C1-AC9D-F11033FF30A8}" dt="2025-06-21T02:46:04.124" v="888" actId="1037"/>
          <ac:spMkLst>
            <pc:docMk/>
            <pc:sldMk cId="0" sldId="256"/>
            <ac:spMk id="2" creationId="{00000000-0000-0000-0000-000000000000}"/>
          </ac:spMkLst>
        </pc:spChg>
        <pc:spChg chg="mod">
          <ac:chgData name="민기 최" userId="2f94627af5e39192" providerId="LiveId" clId="{4D888336-9539-43C1-AC9D-F11033FF30A8}" dt="2025-06-18T06:16:29.431" v="9" actId="20577"/>
          <ac:spMkLst>
            <pc:docMk/>
            <pc:sldMk cId="0" sldId="256"/>
            <ac:spMk id="9" creationId="{00000000-0000-0000-0000-000000000000}"/>
          </ac:spMkLst>
        </pc:spChg>
      </pc:sldChg>
      <pc:sldChg chg="modSp mod">
        <pc:chgData name="민기 최" userId="2f94627af5e39192" providerId="LiveId" clId="{4D888336-9539-43C1-AC9D-F11033FF30A8}" dt="2025-06-21T02:45:44.854" v="879" actId="20577"/>
        <pc:sldMkLst>
          <pc:docMk/>
          <pc:sldMk cId="0" sldId="263"/>
        </pc:sldMkLst>
        <pc:spChg chg="mod">
          <ac:chgData name="민기 최" userId="2f94627af5e39192" providerId="LiveId" clId="{4D888336-9539-43C1-AC9D-F11033FF30A8}" dt="2025-06-21T02:45:44.854" v="879" actId="20577"/>
          <ac:spMkLst>
            <pc:docMk/>
            <pc:sldMk cId="0" sldId="263"/>
            <ac:spMk id="8" creationId="{00000000-0000-0000-0000-000000000000}"/>
          </ac:spMkLst>
        </pc:spChg>
      </pc:sldChg>
      <pc:sldChg chg="del">
        <pc:chgData name="민기 최" userId="2f94627af5e39192" providerId="LiveId" clId="{4D888336-9539-43C1-AC9D-F11033FF30A8}" dt="2025-06-18T06:16:52.741" v="14" actId="2696"/>
        <pc:sldMkLst>
          <pc:docMk/>
          <pc:sldMk cId="0" sldId="264"/>
        </pc:sldMkLst>
      </pc:sldChg>
      <pc:sldChg chg="del">
        <pc:chgData name="민기 최" userId="2f94627af5e39192" providerId="LiveId" clId="{4D888336-9539-43C1-AC9D-F11033FF30A8}" dt="2025-06-18T06:16:54.722" v="15" actId="2696"/>
        <pc:sldMkLst>
          <pc:docMk/>
          <pc:sldMk cId="0" sldId="265"/>
        </pc:sldMkLst>
      </pc:sldChg>
      <pc:sldChg chg="del">
        <pc:chgData name="민기 최" userId="2f94627af5e39192" providerId="LiveId" clId="{4D888336-9539-43C1-AC9D-F11033FF30A8}" dt="2025-06-18T06:16:39.264" v="10" actId="2696"/>
        <pc:sldMkLst>
          <pc:docMk/>
          <pc:sldMk cId="0" sldId="268"/>
        </pc:sldMkLst>
      </pc:sldChg>
      <pc:sldChg chg="del">
        <pc:chgData name="민기 최" userId="2f94627af5e39192" providerId="LiveId" clId="{4D888336-9539-43C1-AC9D-F11033FF30A8}" dt="2025-06-18T06:16:50.631" v="13" actId="2696"/>
        <pc:sldMkLst>
          <pc:docMk/>
          <pc:sldMk cId="1447006631" sldId="275"/>
        </pc:sldMkLst>
      </pc:sldChg>
      <pc:sldChg chg="delSp modSp mod">
        <pc:chgData name="민기 최" userId="2f94627af5e39192" providerId="LiveId" clId="{4D888336-9539-43C1-AC9D-F11033FF30A8}" dt="2025-06-19T09:36:51.988" v="49" actId="20577"/>
        <pc:sldMkLst>
          <pc:docMk/>
          <pc:sldMk cId="2246922444" sldId="277"/>
        </pc:sldMkLst>
        <pc:spChg chg="mod">
          <ac:chgData name="민기 최" userId="2f94627af5e39192" providerId="LiveId" clId="{4D888336-9539-43C1-AC9D-F11033FF30A8}" dt="2025-06-19T09:36:14.481" v="17" actId="1076"/>
          <ac:spMkLst>
            <pc:docMk/>
            <pc:sldMk cId="2246922444" sldId="277"/>
            <ac:spMk id="7" creationId="{F79B6699-B1B2-252C-CF8A-F138A19833B9}"/>
          </ac:spMkLst>
        </pc:spChg>
        <pc:spChg chg="mod">
          <ac:chgData name="민기 최" userId="2f94627af5e39192" providerId="LiveId" clId="{4D888336-9539-43C1-AC9D-F11033FF30A8}" dt="2025-06-19T09:36:51.988" v="49" actId="20577"/>
          <ac:spMkLst>
            <pc:docMk/>
            <pc:sldMk cId="2246922444" sldId="277"/>
            <ac:spMk id="11" creationId="{C731AEBC-8B53-7B39-1E67-36989718E71D}"/>
          </ac:spMkLst>
        </pc:spChg>
      </pc:sldChg>
      <pc:sldChg chg="addSp delSp modSp mod">
        <pc:chgData name="민기 최" userId="2f94627af5e39192" providerId="LiveId" clId="{4D888336-9539-43C1-AC9D-F11033FF30A8}" dt="2025-06-22T06:45:13.047" v="894" actId="14100"/>
        <pc:sldMkLst>
          <pc:docMk/>
          <pc:sldMk cId="3715832094" sldId="279"/>
        </pc:sldMkLst>
        <pc:picChg chg="add del mod">
          <ac:chgData name="민기 최" userId="2f94627af5e39192" providerId="LiveId" clId="{4D888336-9539-43C1-AC9D-F11033FF30A8}" dt="2025-06-22T06:45:05.966" v="892" actId="478"/>
          <ac:picMkLst>
            <pc:docMk/>
            <pc:sldMk cId="3715832094" sldId="279"/>
            <ac:picMk id="3" creationId="{EB83E036-83E2-3914-63C8-AD0451DB1769}"/>
          </ac:picMkLst>
        </pc:picChg>
        <pc:picChg chg="add mod">
          <ac:chgData name="민기 최" userId="2f94627af5e39192" providerId="LiveId" clId="{4D888336-9539-43C1-AC9D-F11033FF30A8}" dt="2025-06-22T06:45:13.047" v="894" actId="14100"/>
          <ac:picMkLst>
            <pc:docMk/>
            <pc:sldMk cId="3715832094" sldId="279"/>
            <ac:picMk id="4" creationId="{7E84BECB-362C-791C-B66D-3BDA422FC69F}"/>
          </ac:picMkLst>
        </pc:picChg>
        <pc:picChg chg="del">
          <ac:chgData name="민기 최" userId="2f94627af5e39192" providerId="LiveId" clId="{4D888336-9539-43C1-AC9D-F11033FF30A8}" dt="2025-06-21T02:57:22.226" v="889" actId="478"/>
          <ac:picMkLst>
            <pc:docMk/>
            <pc:sldMk cId="3715832094" sldId="279"/>
            <ac:picMk id="4" creationId="{E4424A2B-D9D4-2CC6-82F7-16802C1893FC}"/>
          </ac:picMkLst>
        </pc:picChg>
      </pc:sldChg>
      <pc:sldChg chg="del">
        <pc:chgData name="민기 최" userId="2f94627af5e39192" providerId="LiveId" clId="{4D888336-9539-43C1-AC9D-F11033FF30A8}" dt="2025-06-18T06:16:46.028" v="11" actId="2696"/>
        <pc:sldMkLst>
          <pc:docMk/>
          <pc:sldMk cId="3015999191" sldId="280"/>
        </pc:sldMkLst>
      </pc:sldChg>
      <pc:sldChg chg="del">
        <pc:chgData name="민기 최" userId="2f94627af5e39192" providerId="LiveId" clId="{4D888336-9539-43C1-AC9D-F11033FF30A8}" dt="2025-06-18T06:16:48.252" v="12" actId="2696"/>
        <pc:sldMkLst>
          <pc:docMk/>
          <pc:sldMk cId="3826261118" sldId="281"/>
        </pc:sldMkLst>
      </pc:sldChg>
      <pc:sldChg chg="modSp mod">
        <pc:chgData name="민기 최" userId="2f94627af5e39192" providerId="LiveId" clId="{4D888336-9539-43C1-AC9D-F11033FF30A8}" dt="2025-06-18T11:36:19.439" v="16" actId="113"/>
        <pc:sldMkLst>
          <pc:docMk/>
          <pc:sldMk cId="2906762280" sldId="282"/>
        </pc:sldMkLst>
        <pc:spChg chg="mod">
          <ac:chgData name="민기 최" userId="2f94627af5e39192" providerId="LiveId" clId="{4D888336-9539-43C1-AC9D-F11033FF30A8}" dt="2025-06-18T11:36:19.439" v="16" actId="113"/>
          <ac:spMkLst>
            <pc:docMk/>
            <pc:sldMk cId="2906762280" sldId="282"/>
            <ac:spMk id="20" creationId="{9741FB78-44DB-A6E7-EBFD-F56C88F17F4A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A137E6-2816-4EBF-96AF-B4D639276C69}" type="datetimeFigureOut">
              <a:rPr lang="ko-KR" altLang="en-US" smtClean="0"/>
              <a:t>2025-06-23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C97524-D375-4CE0-9A84-2FB16D929F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01517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C97524-D375-4CE0-9A84-2FB16D929F28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52788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6.svg"/><Relationship Id="rId4" Type="http://schemas.openxmlformats.org/officeDocument/2006/relationships/image" Target="../media/image3.png"/><Relationship Id="rId9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6.sv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920860" y="2188063"/>
            <a:ext cx="2741044" cy="3847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2999" b="1" spc="821" dirty="0">
                <a:solidFill>
                  <a:srgbClr val="4A60DD"/>
                </a:solidFill>
                <a:latin typeface="Cabin Bold"/>
                <a:ea typeface="Cabin Bold"/>
                <a:cs typeface="Cabin Bold"/>
                <a:sym typeface="Cabin Bold"/>
              </a:rPr>
              <a:t>FocusMate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8829786" y="2748639"/>
            <a:ext cx="711974" cy="711974"/>
            <a:chOff x="0" y="0"/>
            <a:chExt cx="949298" cy="949298"/>
          </a:xfrm>
        </p:grpSpPr>
        <p:sp>
          <p:nvSpPr>
            <p:cNvPr id="4" name="AutoShape 4"/>
            <p:cNvSpPr/>
            <p:nvPr/>
          </p:nvSpPr>
          <p:spPr>
            <a:xfrm>
              <a:off x="0" y="474649"/>
              <a:ext cx="949298" cy="0"/>
            </a:xfrm>
            <a:prstGeom prst="line">
              <a:avLst/>
            </a:prstGeom>
            <a:ln w="1524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AutoShape 5"/>
            <p:cNvSpPr/>
            <p:nvPr/>
          </p:nvSpPr>
          <p:spPr>
            <a:xfrm flipV="1">
              <a:off x="474649" y="0"/>
              <a:ext cx="0" cy="949298"/>
            </a:xfrm>
            <a:prstGeom prst="line">
              <a:avLst/>
            </a:prstGeom>
            <a:ln w="1524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AutoShape 6"/>
            <p:cNvSpPr/>
            <p:nvPr/>
          </p:nvSpPr>
          <p:spPr>
            <a:xfrm flipV="1">
              <a:off x="139021" y="139021"/>
              <a:ext cx="671255" cy="671255"/>
            </a:xfrm>
            <a:prstGeom prst="line">
              <a:avLst/>
            </a:prstGeom>
            <a:ln w="1524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AutoShape 7"/>
            <p:cNvSpPr/>
            <p:nvPr/>
          </p:nvSpPr>
          <p:spPr>
            <a:xfrm flipH="1" flipV="1">
              <a:off x="139021" y="139021"/>
              <a:ext cx="671255" cy="671255"/>
            </a:xfrm>
            <a:prstGeom prst="line">
              <a:avLst/>
            </a:prstGeom>
            <a:ln w="1524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3190952" y="3909191"/>
            <a:ext cx="11989640" cy="13087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169"/>
              </a:lnSpc>
            </a:pPr>
            <a:r>
              <a:rPr lang="ko-KR" altLang="en-US" sz="8999" b="1" spc="-44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포커스 </a:t>
            </a:r>
            <a:r>
              <a:rPr lang="ko-KR" altLang="en-US" sz="8999" b="1" spc="-440" err="1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메이트</a:t>
            </a:r>
            <a:endParaRPr lang="en-US" sz="8999" b="1" spc="-44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5858503" y="5408201"/>
            <a:ext cx="6654539" cy="6418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06"/>
              </a:lnSpc>
            </a:pPr>
            <a:r>
              <a:rPr lang="ko-KR" altLang="en-US" sz="3800" b="1" spc="91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최민기</a:t>
            </a:r>
            <a:endParaRPr lang="en-US" sz="3800" b="1" spc="91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4261BB6-FFB0-FAEB-375A-07B90B7C54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90B222AA-8230-EB6C-EDD5-451110DD4F49}"/>
              </a:ext>
            </a:extLst>
          </p:cNvPr>
          <p:cNvGrpSpPr/>
          <p:nvPr/>
        </p:nvGrpSpPr>
        <p:grpSpPr>
          <a:xfrm>
            <a:off x="1028700" y="1330298"/>
            <a:ext cx="650534" cy="650534"/>
            <a:chOff x="0" y="0"/>
            <a:chExt cx="867378" cy="867378"/>
          </a:xfrm>
        </p:grpSpPr>
        <p:sp>
          <p:nvSpPr>
            <p:cNvPr id="3" name="AutoShape 3">
              <a:extLst>
                <a:ext uri="{FF2B5EF4-FFF2-40B4-BE49-F238E27FC236}">
                  <a16:creationId xmlns:a16="http://schemas.microsoft.com/office/drawing/2014/main" id="{98E160A8-E6C7-8818-800D-919AC6EB7BE8}"/>
                </a:ext>
              </a:extLst>
            </p:cNvPr>
            <p:cNvSpPr/>
            <p:nvPr/>
          </p:nvSpPr>
          <p:spPr>
            <a:xfrm>
              <a:off x="0" y="433689"/>
              <a:ext cx="867378" cy="0"/>
            </a:xfrm>
            <a:prstGeom prst="line">
              <a:avLst/>
            </a:prstGeom>
            <a:ln w="1397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AutoShape 4">
              <a:extLst>
                <a:ext uri="{FF2B5EF4-FFF2-40B4-BE49-F238E27FC236}">
                  <a16:creationId xmlns:a16="http://schemas.microsoft.com/office/drawing/2014/main" id="{AB678F7E-5A68-AEA1-CE50-5ECE1ED92DD9}"/>
                </a:ext>
              </a:extLst>
            </p:cNvPr>
            <p:cNvSpPr/>
            <p:nvPr/>
          </p:nvSpPr>
          <p:spPr>
            <a:xfrm flipV="1">
              <a:off x="433689" y="0"/>
              <a:ext cx="0" cy="867378"/>
            </a:xfrm>
            <a:prstGeom prst="line">
              <a:avLst/>
            </a:prstGeom>
            <a:ln w="1397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AB90CEB7-4443-463A-8201-9648E7210A64}"/>
                </a:ext>
              </a:extLst>
            </p:cNvPr>
            <p:cNvSpPr/>
            <p:nvPr/>
          </p:nvSpPr>
          <p:spPr>
            <a:xfrm flipV="1">
              <a:off x="127025" y="127025"/>
              <a:ext cx="613329" cy="613329"/>
            </a:xfrm>
            <a:prstGeom prst="line">
              <a:avLst/>
            </a:prstGeom>
            <a:ln w="1397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AutoShape 6">
              <a:extLst>
                <a:ext uri="{FF2B5EF4-FFF2-40B4-BE49-F238E27FC236}">
                  <a16:creationId xmlns:a16="http://schemas.microsoft.com/office/drawing/2014/main" id="{DD11BF0F-B93C-0D3B-6838-09FEA7A6216D}"/>
                </a:ext>
              </a:extLst>
            </p:cNvPr>
            <p:cNvSpPr/>
            <p:nvPr/>
          </p:nvSpPr>
          <p:spPr>
            <a:xfrm flipH="1" flipV="1">
              <a:off x="127025" y="127025"/>
              <a:ext cx="613329" cy="613329"/>
            </a:xfrm>
            <a:prstGeom prst="line">
              <a:avLst/>
            </a:prstGeom>
            <a:ln w="1397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7" name="AutoShape 7">
            <a:extLst>
              <a:ext uri="{FF2B5EF4-FFF2-40B4-BE49-F238E27FC236}">
                <a16:creationId xmlns:a16="http://schemas.microsoft.com/office/drawing/2014/main" id="{27F438D9-BCC3-E7F6-2391-75DF90C29C09}"/>
              </a:ext>
            </a:extLst>
          </p:cNvPr>
          <p:cNvSpPr/>
          <p:nvPr/>
        </p:nvSpPr>
        <p:spPr>
          <a:xfrm>
            <a:off x="1353967" y="3143103"/>
            <a:ext cx="0" cy="5885962"/>
          </a:xfrm>
          <a:prstGeom prst="line">
            <a:avLst/>
          </a:prstGeom>
          <a:ln w="19050" cap="rnd">
            <a:solidFill>
              <a:srgbClr val="4A60D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8" name="Group 8">
            <a:extLst>
              <a:ext uri="{FF2B5EF4-FFF2-40B4-BE49-F238E27FC236}">
                <a16:creationId xmlns:a16="http://schemas.microsoft.com/office/drawing/2014/main" id="{AFC0E16B-6075-B74C-61E4-FFA164C3ADAB}"/>
              </a:ext>
            </a:extLst>
          </p:cNvPr>
          <p:cNvGrpSpPr/>
          <p:nvPr/>
        </p:nvGrpSpPr>
        <p:grpSpPr>
          <a:xfrm rot="5400000">
            <a:off x="1224595" y="2980076"/>
            <a:ext cx="258744" cy="258744"/>
            <a:chOff x="0" y="0"/>
            <a:chExt cx="6350000" cy="6350000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C0889589-1377-63D8-BD50-4B64784BE675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A60DD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0" name="Group 10">
            <a:extLst>
              <a:ext uri="{FF2B5EF4-FFF2-40B4-BE49-F238E27FC236}">
                <a16:creationId xmlns:a16="http://schemas.microsoft.com/office/drawing/2014/main" id="{5AE5BB69-4652-D818-4BF8-2BB15DC52223}"/>
              </a:ext>
            </a:extLst>
          </p:cNvPr>
          <p:cNvGrpSpPr/>
          <p:nvPr/>
        </p:nvGrpSpPr>
        <p:grpSpPr>
          <a:xfrm rot="5400000">
            <a:off x="1224595" y="4163999"/>
            <a:ext cx="258744" cy="258744"/>
            <a:chOff x="0" y="0"/>
            <a:chExt cx="6350000" cy="6350000"/>
          </a:xfrm>
        </p:grpSpPr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40667169-3D30-18A1-27E1-F4287662464D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A60DD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2" name="Group 12">
            <a:extLst>
              <a:ext uri="{FF2B5EF4-FFF2-40B4-BE49-F238E27FC236}">
                <a16:creationId xmlns:a16="http://schemas.microsoft.com/office/drawing/2014/main" id="{8193699B-FE21-9DA1-37CF-422D64CF9E9F}"/>
              </a:ext>
            </a:extLst>
          </p:cNvPr>
          <p:cNvGrpSpPr/>
          <p:nvPr/>
        </p:nvGrpSpPr>
        <p:grpSpPr>
          <a:xfrm rot="5400000">
            <a:off x="1224595" y="5347922"/>
            <a:ext cx="258744" cy="258744"/>
            <a:chOff x="0" y="0"/>
            <a:chExt cx="6350000" cy="6350000"/>
          </a:xfrm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5C94A81F-4656-741C-A6F7-20B1ED3C91F2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A60DD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4" name="Group 14">
            <a:extLst>
              <a:ext uri="{FF2B5EF4-FFF2-40B4-BE49-F238E27FC236}">
                <a16:creationId xmlns:a16="http://schemas.microsoft.com/office/drawing/2014/main" id="{93404A85-B944-3A67-A039-4484DA76301F}"/>
              </a:ext>
            </a:extLst>
          </p:cNvPr>
          <p:cNvGrpSpPr/>
          <p:nvPr/>
        </p:nvGrpSpPr>
        <p:grpSpPr>
          <a:xfrm rot="5400000">
            <a:off x="1224595" y="6531846"/>
            <a:ext cx="258744" cy="258744"/>
            <a:chOff x="0" y="0"/>
            <a:chExt cx="6350000" cy="6350000"/>
          </a:xfrm>
        </p:grpSpPr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887E3372-FDE5-B484-F437-3BF78B2C775C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A60DD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6" name="Group 16">
            <a:extLst>
              <a:ext uri="{FF2B5EF4-FFF2-40B4-BE49-F238E27FC236}">
                <a16:creationId xmlns:a16="http://schemas.microsoft.com/office/drawing/2014/main" id="{2BE7A95F-E180-2AB6-64EB-0C8547A1080D}"/>
              </a:ext>
            </a:extLst>
          </p:cNvPr>
          <p:cNvGrpSpPr/>
          <p:nvPr/>
        </p:nvGrpSpPr>
        <p:grpSpPr>
          <a:xfrm rot="5400000">
            <a:off x="1224595" y="7715769"/>
            <a:ext cx="258744" cy="258744"/>
            <a:chOff x="0" y="0"/>
            <a:chExt cx="6350000" cy="6350000"/>
          </a:xfrm>
        </p:grpSpPr>
        <p:sp>
          <p:nvSpPr>
            <p:cNvPr id="17" name="Freeform 17">
              <a:extLst>
                <a:ext uri="{FF2B5EF4-FFF2-40B4-BE49-F238E27FC236}">
                  <a16:creationId xmlns:a16="http://schemas.microsoft.com/office/drawing/2014/main" id="{5A909193-1945-33F8-CB5B-65FEC31230E7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A60DD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8" name="Group 18">
            <a:extLst>
              <a:ext uri="{FF2B5EF4-FFF2-40B4-BE49-F238E27FC236}">
                <a16:creationId xmlns:a16="http://schemas.microsoft.com/office/drawing/2014/main" id="{F595B2C5-51ED-A0C8-E801-738BA3C54F10}"/>
              </a:ext>
            </a:extLst>
          </p:cNvPr>
          <p:cNvGrpSpPr/>
          <p:nvPr/>
        </p:nvGrpSpPr>
        <p:grpSpPr>
          <a:xfrm rot="5400000">
            <a:off x="1224595" y="8899693"/>
            <a:ext cx="258744" cy="258744"/>
            <a:chOff x="0" y="0"/>
            <a:chExt cx="6350000" cy="6350000"/>
          </a:xfrm>
        </p:grpSpPr>
        <p:sp>
          <p:nvSpPr>
            <p:cNvPr id="19" name="Freeform 19">
              <a:extLst>
                <a:ext uri="{FF2B5EF4-FFF2-40B4-BE49-F238E27FC236}">
                  <a16:creationId xmlns:a16="http://schemas.microsoft.com/office/drawing/2014/main" id="{9F1DD737-73EA-1D37-D3C6-5AB4AC1702BB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A60DD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20" name="Freeform 20">
            <a:extLst>
              <a:ext uri="{FF2B5EF4-FFF2-40B4-BE49-F238E27FC236}">
                <a16:creationId xmlns:a16="http://schemas.microsoft.com/office/drawing/2014/main" id="{E2D08539-55F2-12F0-74E3-C022EDAAACAE}"/>
              </a:ext>
            </a:extLst>
          </p:cNvPr>
          <p:cNvSpPr/>
          <p:nvPr/>
        </p:nvSpPr>
        <p:spPr>
          <a:xfrm>
            <a:off x="14009596" y="5767804"/>
            <a:ext cx="3249704" cy="3417471"/>
          </a:xfrm>
          <a:custGeom>
            <a:avLst/>
            <a:gdLst/>
            <a:ahLst/>
            <a:cxnLst/>
            <a:rect l="l" t="t" r="r" b="b"/>
            <a:pathLst>
              <a:path w="3249704" h="3417471">
                <a:moveTo>
                  <a:pt x="0" y="0"/>
                </a:moveTo>
                <a:lnTo>
                  <a:pt x="3249704" y="0"/>
                </a:lnTo>
                <a:lnTo>
                  <a:pt x="3249704" y="3417471"/>
                </a:lnTo>
                <a:lnTo>
                  <a:pt x="0" y="34174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1" name="TextBox 21">
            <a:extLst>
              <a:ext uri="{FF2B5EF4-FFF2-40B4-BE49-F238E27FC236}">
                <a16:creationId xmlns:a16="http://schemas.microsoft.com/office/drawing/2014/main" id="{065FF75A-F0F6-6117-E25B-68899EC6A391}"/>
              </a:ext>
            </a:extLst>
          </p:cNvPr>
          <p:cNvSpPr txBox="1"/>
          <p:nvPr/>
        </p:nvSpPr>
        <p:spPr>
          <a:xfrm>
            <a:off x="1925061" y="1076128"/>
            <a:ext cx="15334239" cy="1108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819"/>
              </a:lnSpc>
            </a:pPr>
            <a:r>
              <a:rPr lang="ko-KR" altLang="en-US" sz="6999" b="1" spc="-209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</a:t>
            </a:r>
            <a:r>
              <a:rPr lang="en-US" sz="6999" b="1" spc="-209" err="1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일정</a:t>
            </a:r>
            <a:r>
              <a:rPr lang="en-US" sz="6999" b="1" spc="-209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rev.3</a:t>
            </a:r>
          </a:p>
        </p:txBody>
      </p:sp>
      <p:sp>
        <p:nvSpPr>
          <p:cNvPr id="22" name="TextBox 22">
            <a:extLst>
              <a:ext uri="{FF2B5EF4-FFF2-40B4-BE49-F238E27FC236}">
                <a16:creationId xmlns:a16="http://schemas.microsoft.com/office/drawing/2014/main" id="{7530B09F-2317-ECFC-5E9A-A63823D975C9}"/>
              </a:ext>
            </a:extLst>
          </p:cNvPr>
          <p:cNvSpPr txBox="1"/>
          <p:nvPr/>
        </p:nvSpPr>
        <p:spPr>
          <a:xfrm>
            <a:off x="1679234" y="2843383"/>
            <a:ext cx="5318915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00"/>
              </a:lnSpc>
            </a:pPr>
            <a:r>
              <a:rPr lang="en-US" sz="2500" b="1" spc="-25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1주차: </a:t>
            </a:r>
            <a:r>
              <a:rPr lang="ko-KR" altLang="en-US" sz="2500" b="1" spc="-25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기획서 작성</a:t>
            </a:r>
            <a:endParaRPr lang="en-US" sz="2500" b="1" spc="-25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3" name="TextBox 23">
            <a:extLst>
              <a:ext uri="{FF2B5EF4-FFF2-40B4-BE49-F238E27FC236}">
                <a16:creationId xmlns:a16="http://schemas.microsoft.com/office/drawing/2014/main" id="{D2818EB4-1176-97AE-F906-76EE0B359666}"/>
              </a:ext>
            </a:extLst>
          </p:cNvPr>
          <p:cNvSpPr txBox="1"/>
          <p:nvPr/>
        </p:nvSpPr>
        <p:spPr>
          <a:xfrm>
            <a:off x="6700551" y="2843030"/>
            <a:ext cx="6387866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99"/>
              </a:lnSpc>
            </a:pPr>
            <a:r>
              <a:rPr lang="ko-KR" altLang="en-US" sz="2499">
                <a:solidFill>
                  <a:srgbClr val="424242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프로젝트 개요</a:t>
            </a:r>
            <a:r>
              <a:rPr lang="en-US" altLang="ko-KR" sz="2499">
                <a:solidFill>
                  <a:srgbClr val="424242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, </a:t>
            </a:r>
            <a:r>
              <a:rPr lang="ko-KR" altLang="en-US" sz="2499">
                <a:solidFill>
                  <a:srgbClr val="424242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주요기능</a:t>
            </a:r>
            <a:r>
              <a:rPr lang="en-US" altLang="ko-KR" sz="2499">
                <a:solidFill>
                  <a:srgbClr val="424242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, </a:t>
            </a:r>
            <a:r>
              <a:rPr lang="ko-KR" altLang="en-US" sz="2499">
                <a:solidFill>
                  <a:srgbClr val="424242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개발일정 설정</a:t>
            </a:r>
            <a:endParaRPr lang="en-US" sz="2499">
              <a:solidFill>
                <a:srgbClr val="424242"/>
              </a:solidFill>
              <a:latin typeface="Tlab 돋움 레귤러"/>
              <a:ea typeface="Tlab 돋움 레귤러"/>
              <a:cs typeface="Tlab 돋움 레귤러"/>
              <a:sym typeface="Tlab 돋움 레귤러"/>
            </a:endParaRPr>
          </a:p>
        </p:txBody>
      </p:sp>
      <p:sp>
        <p:nvSpPr>
          <p:cNvPr id="24" name="TextBox 24">
            <a:extLst>
              <a:ext uri="{FF2B5EF4-FFF2-40B4-BE49-F238E27FC236}">
                <a16:creationId xmlns:a16="http://schemas.microsoft.com/office/drawing/2014/main" id="{7E42D439-0ED4-7030-B8FB-1A8E6EC975B3}"/>
              </a:ext>
            </a:extLst>
          </p:cNvPr>
          <p:cNvSpPr txBox="1"/>
          <p:nvPr/>
        </p:nvSpPr>
        <p:spPr>
          <a:xfrm>
            <a:off x="1679234" y="4027306"/>
            <a:ext cx="5318915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00"/>
              </a:lnSpc>
            </a:pPr>
            <a:r>
              <a:rPr lang="en-US" sz="2500" b="1" spc="-25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2~3주차: </a:t>
            </a:r>
            <a:r>
              <a:rPr lang="ko-KR" altLang="en-US" sz="2500" b="1" spc="-25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타이머</a:t>
            </a:r>
            <a:r>
              <a:rPr lang="en-US" altLang="ko-KR" sz="2500" b="1" spc="-25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sz="2500" b="1" spc="-25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알림 기능 완성</a:t>
            </a:r>
            <a:endParaRPr lang="en-US" sz="2500" b="1" spc="-25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5" name="TextBox 25">
            <a:extLst>
              <a:ext uri="{FF2B5EF4-FFF2-40B4-BE49-F238E27FC236}">
                <a16:creationId xmlns:a16="http://schemas.microsoft.com/office/drawing/2014/main" id="{2CB4E42D-46AC-DA69-C038-4B5F43E0F47D}"/>
              </a:ext>
            </a:extLst>
          </p:cNvPr>
          <p:cNvSpPr txBox="1"/>
          <p:nvPr/>
        </p:nvSpPr>
        <p:spPr>
          <a:xfrm>
            <a:off x="6700550" y="4027306"/>
            <a:ext cx="9301449" cy="8740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99"/>
              </a:lnSpc>
            </a:pPr>
            <a:r>
              <a:rPr lang="ko-KR" altLang="en-US" sz="2500" spc="-25">
                <a:solidFill>
                  <a:srgbClr val="424242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집중 시간을 설정하는 타이머 기능</a:t>
            </a:r>
            <a:r>
              <a:rPr lang="en-US" altLang="ko-KR" sz="2500" spc="-25">
                <a:solidFill>
                  <a:srgbClr val="424242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, </a:t>
            </a:r>
            <a:r>
              <a:rPr lang="ko-KR" altLang="en-US" sz="2500" spc="-25">
                <a:solidFill>
                  <a:srgbClr val="424242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집중 시작 전</a:t>
            </a:r>
            <a:r>
              <a:rPr lang="en-US" altLang="ko-KR" sz="2500" spc="-25">
                <a:solidFill>
                  <a:srgbClr val="424242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/</a:t>
            </a:r>
            <a:r>
              <a:rPr lang="ko-KR" altLang="en-US" sz="2500" spc="-25">
                <a:solidFill>
                  <a:srgbClr val="424242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후 푸시 알림 제공</a:t>
            </a:r>
            <a:endParaRPr lang="en-US" altLang="ko-KR" sz="2500" spc="-25">
              <a:solidFill>
                <a:srgbClr val="424242"/>
              </a:solidFill>
              <a:latin typeface="Tlab 돋움 레귤러"/>
              <a:ea typeface="Tlab 돋움 레귤러"/>
              <a:cs typeface="Tlab 돋움 레귤러"/>
              <a:sym typeface="Tlab 돋움 레귤러"/>
            </a:endParaRPr>
          </a:p>
          <a:p>
            <a:pPr marL="0" lvl="0" indent="0" algn="l">
              <a:lnSpc>
                <a:spcPts val="3499"/>
              </a:lnSpc>
            </a:pPr>
            <a:endParaRPr lang="en-US" sz="2499">
              <a:solidFill>
                <a:srgbClr val="424242"/>
              </a:solidFill>
              <a:latin typeface="Tlab 돋움 레귤러"/>
              <a:ea typeface="Tlab 돋움 레귤러"/>
              <a:cs typeface="Tlab 돋움 레귤러"/>
              <a:sym typeface="Tlab 돋움 레귤러"/>
            </a:endParaRPr>
          </a:p>
        </p:txBody>
      </p:sp>
      <p:sp>
        <p:nvSpPr>
          <p:cNvPr id="26" name="TextBox 26">
            <a:extLst>
              <a:ext uri="{FF2B5EF4-FFF2-40B4-BE49-F238E27FC236}">
                <a16:creationId xmlns:a16="http://schemas.microsoft.com/office/drawing/2014/main" id="{DCF8F3FB-D466-A69C-7BBA-139F12A8F6A9}"/>
              </a:ext>
            </a:extLst>
          </p:cNvPr>
          <p:cNvSpPr txBox="1"/>
          <p:nvPr/>
        </p:nvSpPr>
        <p:spPr>
          <a:xfrm>
            <a:off x="1679234" y="5211229"/>
            <a:ext cx="5318915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00"/>
              </a:lnSpc>
            </a:pPr>
            <a:r>
              <a:rPr lang="en-US" sz="2500" b="1" spc="-25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4주차: </a:t>
            </a:r>
            <a:r>
              <a:rPr lang="ko-KR" altLang="en-US" sz="2500" b="1" spc="-25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목표 설정</a:t>
            </a:r>
            <a:r>
              <a:rPr lang="en-US" altLang="ko-KR" sz="2500" b="1" spc="-25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ko-KR" altLang="en-US" sz="2500" b="1" spc="-25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및 진행률 구현</a:t>
            </a:r>
            <a:endParaRPr lang="en-US" sz="2500" b="1" spc="-25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7" name="TextBox 27">
            <a:extLst>
              <a:ext uri="{FF2B5EF4-FFF2-40B4-BE49-F238E27FC236}">
                <a16:creationId xmlns:a16="http://schemas.microsoft.com/office/drawing/2014/main" id="{11CA58C7-DC8E-A126-0057-044BD1BD8F84}"/>
              </a:ext>
            </a:extLst>
          </p:cNvPr>
          <p:cNvSpPr txBox="1"/>
          <p:nvPr/>
        </p:nvSpPr>
        <p:spPr>
          <a:xfrm>
            <a:off x="6700550" y="5234089"/>
            <a:ext cx="10596847" cy="4251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ko-KR" altLang="en-US" sz="2500" spc="-25">
                <a:solidFill>
                  <a:srgbClr val="424242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하루 집중 목표 시간 설정</a:t>
            </a:r>
            <a:r>
              <a:rPr lang="en-US" altLang="ko-KR" sz="2500" spc="-25">
                <a:solidFill>
                  <a:srgbClr val="424242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, </a:t>
            </a:r>
            <a:r>
              <a:rPr lang="ko-KR" altLang="en-US" sz="2500" spc="-25">
                <a:solidFill>
                  <a:srgbClr val="424242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목표 </a:t>
            </a:r>
            <a:r>
              <a:rPr lang="ko-KR" altLang="en-US" sz="2500" spc="-25" err="1">
                <a:solidFill>
                  <a:srgbClr val="424242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달성률</a:t>
            </a:r>
            <a:r>
              <a:rPr lang="ko-KR" altLang="en-US" sz="2500" spc="-25">
                <a:solidFill>
                  <a:srgbClr val="424242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 </a:t>
            </a:r>
            <a:r>
              <a:rPr lang="en-US" altLang="ko-KR" sz="2500" spc="-25">
                <a:solidFill>
                  <a:srgbClr val="424242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UI</a:t>
            </a:r>
            <a:r>
              <a:rPr lang="ko-KR" altLang="en-US" sz="2500" spc="-25">
                <a:solidFill>
                  <a:srgbClr val="424242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로</a:t>
            </a:r>
            <a:r>
              <a:rPr lang="en-US" altLang="ko-KR" sz="2500" spc="-25">
                <a:solidFill>
                  <a:srgbClr val="424242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 </a:t>
            </a:r>
            <a:r>
              <a:rPr lang="ko-KR" altLang="en-US" sz="2500" spc="-25">
                <a:solidFill>
                  <a:srgbClr val="424242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시각적으로 제공</a:t>
            </a:r>
            <a:endParaRPr lang="en-US" altLang="ko-KR" sz="2500" spc="-25">
              <a:solidFill>
                <a:srgbClr val="424242"/>
              </a:solidFill>
              <a:latin typeface="Tlab 돋움 레귤러"/>
              <a:ea typeface="Tlab 돋움 레귤러"/>
              <a:cs typeface="Tlab 돋움 레귤러"/>
              <a:sym typeface="Tlab 돋움 레귤러"/>
            </a:endParaRPr>
          </a:p>
        </p:txBody>
      </p:sp>
      <p:sp>
        <p:nvSpPr>
          <p:cNvPr id="28" name="TextBox 28">
            <a:extLst>
              <a:ext uri="{FF2B5EF4-FFF2-40B4-BE49-F238E27FC236}">
                <a16:creationId xmlns:a16="http://schemas.microsoft.com/office/drawing/2014/main" id="{FD0F2701-8DC7-F3BB-1BBE-D85602AB650F}"/>
              </a:ext>
            </a:extLst>
          </p:cNvPr>
          <p:cNvSpPr txBox="1"/>
          <p:nvPr/>
        </p:nvSpPr>
        <p:spPr>
          <a:xfrm>
            <a:off x="1679234" y="6395153"/>
            <a:ext cx="5318915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00"/>
              </a:lnSpc>
            </a:pPr>
            <a:r>
              <a:rPr lang="en-US" sz="2500" b="1" spc="-25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5주차: </a:t>
            </a:r>
            <a:r>
              <a:rPr lang="ko-KR" altLang="en-US" sz="2500" b="1" spc="-25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집중 시간</a:t>
            </a:r>
            <a:r>
              <a:rPr lang="en-US" altLang="ko-KR" sz="2500" b="1" spc="-25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sz="2500" b="1" spc="-25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배지  구현</a:t>
            </a:r>
            <a:endParaRPr lang="en-US" sz="2500" b="1" spc="-25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9" name="TextBox 29">
            <a:extLst>
              <a:ext uri="{FF2B5EF4-FFF2-40B4-BE49-F238E27FC236}">
                <a16:creationId xmlns:a16="http://schemas.microsoft.com/office/drawing/2014/main" id="{31D915E7-A86E-8E4D-1CD7-19D3D69F2AF1}"/>
              </a:ext>
            </a:extLst>
          </p:cNvPr>
          <p:cNvSpPr txBox="1"/>
          <p:nvPr/>
        </p:nvSpPr>
        <p:spPr>
          <a:xfrm>
            <a:off x="6700550" y="6397341"/>
            <a:ext cx="8463245" cy="4251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ko-KR" altLang="en-US" sz="2500" spc="-25">
                <a:solidFill>
                  <a:srgbClr val="424242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집중 완료 시 자동으로 기록 저장</a:t>
            </a:r>
            <a:r>
              <a:rPr lang="en-US" altLang="ko-KR" sz="2500" spc="-25">
                <a:solidFill>
                  <a:srgbClr val="424242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, </a:t>
            </a:r>
            <a:r>
              <a:rPr lang="ko-KR" altLang="en-US" sz="2500" spc="-25">
                <a:solidFill>
                  <a:srgbClr val="424242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조건 달성 시 배지 제공</a:t>
            </a:r>
            <a:endParaRPr lang="en-US" altLang="ko-KR" sz="2500" spc="-25">
              <a:solidFill>
                <a:srgbClr val="424242"/>
              </a:solidFill>
              <a:latin typeface="Tlab 돋움 레귤러"/>
              <a:ea typeface="Tlab 돋움 레귤러"/>
              <a:cs typeface="Tlab 돋움 레귤러"/>
              <a:sym typeface="Tlab 돋움 레귤러"/>
            </a:endParaRPr>
          </a:p>
        </p:txBody>
      </p:sp>
      <p:sp>
        <p:nvSpPr>
          <p:cNvPr id="30" name="TextBox 30">
            <a:extLst>
              <a:ext uri="{FF2B5EF4-FFF2-40B4-BE49-F238E27FC236}">
                <a16:creationId xmlns:a16="http://schemas.microsoft.com/office/drawing/2014/main" id="{5BA30245-C9C8-110D-9BC1-894FEBD20B53}"/>
              </a:ext>
            </a:extLst>
          </p:cNvPr>
          <p:cNvSpPr txBox="1"/>
          <p:nvPr/>
        </p:nvSpPr>
        <p:spPr>
          <a:xfrm>
            <a:off x="1679234" y="7579076"/>
            <a:ext cx="5318915" cy="4251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00"/>
              </a:lnSpc>
            </a:pPr>
            <a:r>
              <a:rPr lang="en-US" sz="2500" b="1" spc="-25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6주차: </a:t>
            </a:r>
            <a:r>
              <a:rPr lang="ko-KR" altLang="en-US" sz="2500" b="1" spc="-25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디버그 환경 임시 저장 구현</a:t>
            </a:r>
            <a:endParaRPr lang="en-US" sz="2500" b="1" spc="-25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31" name="TextBox 31">
            <a:extLst>
              <a:ext uri="{FF2B5EF4-FFF2-40B4-BE49-F238E27FC236}">
                <a16:creationId xmlns:a16="http://schemas.microsoft.com/office/drawing/2014/main" id="{7896E89A-2E2D-C1FB-07CB-3E1D609DE795}"/>
              </a:ext>
            </a:extLst>
          </p:cNvPr>
          <p:cNvSpPr txBox="1"/>
          <p:nvPr/>
        </p:nvSpPr>
        <p:spPr>
          <a:xfrm>
            <a:off x="6700550" y="7579076"/>
            <a:ext cx="7701247" cy="4251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499"/>
              </a:lnSpc>
            </a:pPr>
            <a:r>
              <a:rPr lang="ko-KR" altLang="en-US" sz="2499">
                <a:solidFill>
                  <a:srgbClr val="424242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목표 리스트와 완료 상태를 저장해 실행 중에는 데이터 유지</a:t>
            </a:r>
            <a:endParaRPr lang="en-US" sz="2499">
              <a:solidFill>
                <a:srgbClr val="424242"/>
              </a:solidFill>
              <a:latin typeface="Tlab 돋움 레귤러"/>
              <a:ea typeface="Tlab 돋움 레귤러"/>
              <a:cs typeface="Tlab 돋움 레귤러"/>
              <a:sym typeface="Tlab 돋움 레귤러"/>
            </a:endParaRPr>
          </a:p>
        </p:txBody>
      </p:sp>
      <p:sp>
        <p:nvSpPr>
          <p:cNvPr id="32" name="TextBox 32">
            <a:extLst>
              <a:ext uri="{FF2B5EF4-FFF2-40B4-BE49-F238E27FC236}">
                <a16:creationId xmlns:a16="http://schemas.microsoft.com/office/drawing/2014/main" id="{7D7E5F11-6E3A-7D03-D4B1-694067381CE1}"/>
              </a:ext>
            </a:extLst>
          </p:cNvPr>
          <p:cNvSpPr txBox="1"/>
          <p:nvPr/>
        </p:nvSpPr>
        <p:spPr>
          <a:xfrm>
            <a:off x="1679234" y="8763000"/>
            <a:ext cx="5318915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00"/>
              </a:lnSpc>
            </a:pPr>
            <a:r>
              <a:rPr lang="en-US" sz="2500" b="1" spc="-25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7주차: </a:t>
            </a:r>
            <a:r>
              <a:rPr lang="en-US" sz="2500" b="1" spc="-25" err="1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최종</a:t>
            </a:r>
            <a:r>
              <a:rPr lang="en-US" sz="2500" b="1" spc="-25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ko-KR" altLang="en-US" sz="2500" b="1" spc="-25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점검 및 수정하기</a:t>
            </a:r>
            <a:endParaRPr lang="en-US" sz="2500" b="1" spc="-25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33" name="TextBox 33">
            <a:extLst>
              <a:ext uri="{FF2B5EF4-FFF2-40B4-BE49-F238E27FC236}">
                <a16:creationId xmlns:a16="http://schemas.microsoft.com/office/drawing/2014/main" id="{10251489-B151-E09E-F9B0-2EEE1E81F56C}"/>
              </a:ext>
            </a:extLst>
          </p:cNvPr>
          <p:cNvSpPr txBox="1"/>
          <p:nvPr/>
        </p:nvSpPr>
        <p:spPr>
          <a:xfrm>
            <a:off x="6700551" y="8763000"/>
            <a:ext cx="5885010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99"/>
              </a:lnSpc>
            </a:pPr>
            <a:r>
              <a:rPr lang="en-US" sz="2499" err="1">
                <a:solidFill>
                  <a:srgbClr val="424242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최종</a:t>
            </a:r>
            <a:r>
              <a:rPr lang="en-US" sz="2499">
                <a:solidFill>
                  <a:srgbClr val="424242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 </a:t>
            </a:r>
            <a:r>
              <a:rPr lang="ko-KR" altLang="en-US" sz="2499">
                <a:solidFill>
                  <a:srgbClr val="424242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기능 점검</a:t>
            </a:r>
            <a:r>
              <a:rPr lang="en-US" sz="2499">
                <a:solidFill>
                  <a:srgbClr val="424242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 및 </a:t>
            </a:r>
            <a:r>
              <a:rPr lang="ko-KR" altLang="en-US" sz="2499">
                <a:solidFill>
                  <a:srgbClr val="424242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수정사항 수정</a:t>
            </a:r>
            <a:endParaRPr lang="en-US" sz="2499">
              <a:solidFill>
                <a:srgbClr val="424242"/>
              </a:solidFill>
              <a:latin typeface="Tlab 돋움 레귤러"/>
              <a:ea typeface="Tlab 돋움 레귤러"/>
              <a:cs typeface="Tlab 돋움 레귤러"/>
              <a:sym typeface="Tlab 돋움 레귤러"/>
            </a:endParaRPr>
          </a:p>
        </p:txBody>
      </p:sp>
    </p:spTree>
    <p:extLst>
      <p:ext uri="{BB962C8B-B14F-4D97-AF65-F5344CB8AC3E}">
        <p14:creationId xmlns:p14="http://schemas.microsoft.com/office/powerpoint/2010/main" val="3164477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7"/>
          <p:cNvGrpSpPr/>
          <p:nvPr/>
        </p:nvGrpSpPr>
        <p:grpSpPr>
          <a:xfrm>
            <a:off x="1028700" y="1330298"/>
            <a:ext cx="650534" cy="650534"/>
            <a:chOff x="0" y="0"/>
            <a:chExt cx="867378" cy="867378"/>
          </a:xfrm>
        </p:grpSpPr>
        <p:sp>
          <p:nvSpPr>
            <p:cNvPr id="8" name="AutoShape 8"/>
            <p:cNvSpPr/>
            <p:nvPr/>
          </p:nvSpPr>
          <p:spPr>
            <a:xfrm>
              <a:off x="0" y="433689"/>
              <a:ext cx="867378" cy="0"/>
            </a:xfrm>
            <a:prstGeom prst="line">
              <a:avLst/>
            </a:prstGeom>
            <a:ln w="1397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AutoShape 9"/>
            <p:cNvSpPr/>
            <p:nvPr/>
          </p:nvSpPr>
          <p:spPr>
            <a:xfrm flipV="1">
              <a:off x="433689" y="0"/>
              <a:ext cx="0" cy="867378"/>
            </a:xfrm>
            <a:prstGeom prst="line">
              <a:avLst/>
            </a:prstGeom>
            <a:ln w="1397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AutoShape 10"/>
            <p:cNvSpPr/>
            <p:nvPr/>
          </p:nvSpPr>
          <p:spPr>
            <a:xfrm flipV="1">
              <a:off x="127025" y="127025"/>
              <a:ext cx="613329" cy="613329"/>
            </a:xfrm>
            <a:prstGeom prst="line">
              <a:avLst/>
            </a:prstGeom>
            <a:ln w="1397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1" name="AutoShape 11"/>
            <p:cNvSpPr/>
            <p:nvPr/>
          </p:nvSpPr>
          <p:spPr>
            <a:xfrm flipH="1" flipV="1">
              <a:off x="127025" y="127025"/>
              <a:ext cx="613329" cy="613329"/>
            </a:xfrm>
            <a:prstGeom prst="line">
              <a:avLst/>
            </a:prstGeom>
            <a:ln w="1397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982796" y="1257103"/>
            <a:ext cx="8192746" cy="930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999"/>
              </a:lnSpc>
            </a:pPr>
            <a:r>
              <a:rPr lang="ko-KR" altLang="en-US" sz="6999" b="1" spc="-209" err="1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간트차트</a:t>
            </a:r>
            <a:r>
              <a:rPr lang="ko-KR" altLang="en-US" sz="6999" b="1" spc="-209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en-US" altLang="ko-KR" sz="6999" b="1" spc="-209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rev.1</a:t>
            </a:r>
            <a:endParaRPr lang="en-US" sz="6999" b="1" spc="-209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313E98F-60ED-6CB0-529F-EF0B1D170D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00398"/>
            <a:ext cx="18288000" cy="661029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86A1C7F-AD9A-F82D-30DF-449D4BB1C1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7">
            <a:extLst>
              <a:ext uri="{FF2B5EF4-FFF2-40B4-BE49-F238E27FC236}">
                <a16:creationId xmlns:a16="http://schemas.microsoft.com/office/drawing/2014/main" id="{1BCE6E51-53E3-3AC0-2063-293877BE3DFD}"/>
              </a:ext>
            </a:extLst>
          </p:cNvPr>
          <p:cNvGrpSpPr/>
          <p:nvPr/>
        </p:nvGrpSpPr>
        <p:grpSpPr>
          <a:xfrm>
            <a:off x="1028700" y="1330298"/>
            <a:ext cx="650534" cy="650534"/>
            <a:chOff x="0" y="0"/>
            <a:chExt cx="867378" cy="867378"/>
          </a:xfrm>
        </p:grpSpPr>
        <p:sp>
          <p:nvSpPr>
            <p:cNvPr id="8" name="AutoShape 8">
              <a:extLst>
                <a:ext uri="{FF2B5EF4-FFF2-40B4-BE49-F238E27FC236}">
                  <a16:creationId xmlns:a16="http://schemas.microsoft.com/office/drawing/2014/main" id="{B79061D3-DA2F-0BF0-0B4C-3B204D271E88}"/>
                </a:ext>
              </a:extLst>
            </p:cNvPr>
            <p:cNvSpPr/>
            <p:nvPr/>
          </p:nvSpPr>
          <p:spPr>
            <a:xfrm>
              <a:off x="0" y="433689"/>
              <a:ext cx="867378" cy="0"/>
            </a:xfrm>
            <a:prstGeom prst="line">
              <a:avLst/>
            </a:prstGeom>
            <a:ln w="1397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AutoShape 9">
              <a:extLst>
                <a:ext uri="{FF2B5EF4-FFF2-40B4-BE49-F238E27FC236}">
                  <a16:creationId xmlns:a16="http://schemas.microsoft.com/office/drawing/2014/main" id="{364F324F-2154-E773-0A5C-82702BA13AE3}"/>
                </a:ext>
              </a:extLst>
            </p:cNvPr>
            <p:cNvSpPr/>
            <p:nvPr/>
          </p:nvSpPr>
          <p:spPr>
            <a:xfrm flipV="1">
              <a:off x="433689" y="0"/>
              <a:ext cx="0" cy="867378"/>
            </a:xfrm>
            <a:prstGeom prst="line">
              <a:avLst/>
            </a:prstGeom>
            <a:ln w="1397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AutoShape 10">
              <a:extLst>
                <a:ext uri="{FF2B5EF4-FFF2-40B4-BE49-F238E27FC236}">
                  <a16:creationId xmlns:a16="http://schemas.microsoft.com/office/drawing/2014/main" id="{571453ED-2DF0-E813-474D-0711DEE55D83}"/>
                </a:ext>
              </a:extLst>
            </p:cNvPr>
            <p:cNvSpPr/>
            <p:nvPr/>
          </p:nvSpPr>
          <p:spPr>
            <a:xfrm flipV="1">
              <a:off x="127025" y="127025"/>
              <a:ext cx="613329" cy="613329"/>
            </a:xfrm>
            <a:prstGeom prst="line">
              <a:avLst/>
            </a:prstGeom>
            <a:ln w="1397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1" name="AutoShape 11">
              <a:extLst>
                <a:ext uri="{FF2B5EF4-FFF2-40B4-BE49-F238E27FC236}">
                  <a16:creationId xmlns:a16="http://schemas.microsoft.com/office/drawing/2014/main" id="{8351BF4B-259D-84D1-0315-4AA5B19761CD}"/>
                </a:ext>
              </a:extLst>
            </p:cNvPr>
            <p:cNvSpPr/>
            <p:nvPr/>
          </p:nvSpPr>
          <p:spPr>
            <a:xfrm flipH="1" flipV="1">
              <a:off x="127025" y="127025"/>
              <a:ext cx="613329" cy="613329"/>
            </a:xfrm>
            <a:prstGeom prst="line">
              <a:avLst/>
            </a:prstGeom>
            <a:ln w="1397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2" name="TextBox 12">
            <a:extLst>
              <a:ext uri="{FF2B5EF4-FFF2-40B4-BE49-F238E27FC236}">
                <a16:creationId xmlns:a16="http://schemas.microsoft.com/office/drawing/2014/main" id="{315103E4-0C2D-A1EB-8158-08CC1F179AE0}"/>
              </a:ext>
            </a:extLst>
          </p:cNvPr>
          <p:cNvSpPr txBox="1"/>
          <p:nvPr/>
        </p:nvSpPr>
        <p:spPr>
          <a:xfrm>
            <a:off x="1982796" y="1257103"/>
            <a:ext cx="8192746" cy="930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999"/>
              </a:lnSpc>
            </a:pPr>
            <a:r>
              <a:rPr lang="ko-KR" altLang="en-US" sz="6999" b="1" spc="-209" err="1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간트차트</a:t>
            </a:r>
            <a:r>
              <a:rPr lang="ko-KR" altLang="en-US" sz="6999" b="1" spc="-209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en-US" altLang="ko-KR" sz="6999" b="1" spc="-209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rev.2</a:t>
            </a:r>
            <a:endParaRPr lang="en-US" sz="6999" b="1" spc="-209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E84BECB-362C-791C-B66D-3BDA422FC6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01695"/>
            <a:ext cx="18288000" cy="6959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832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E0BBED7-F0C3-7131-2BAA-49C0D49EE9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CB702283-8327-3E7B-A589-AE0B0D7C92C3}"/>
              </a:ext>
            </a:extLst>
          </p:cNvPr>
          <p:cNvGrpSpPr/>
          <p:nvPr/>
        </p:nvGrpSpPr>
        <p:grpSpPr>
          <a:xfrm>
            <a:off x="1028700" y="1330298"/>
            <a:ext cx="650534" cy="650534"/>
            <a:chOff x="0" y="0"/>
            <a:chExt cx="867378" cy="867378"/>
          </a:xfrm>
        </p:grpSpPr>
        <p:sp>
          <p:nvSpPr>
            <p:cNvPr id="3" name="AutoShape 3">
              <a:extLst>
                <a:ext uri="{FF2B5EF4-FFF2-40B4-BE49-F238E27FC236}">
                  <a16:creationId xmlns:a16="http://schemas.microsoft.com/office/drawing/2014/main" id="{9A847DAC-D72D-F067-B8BE-04611FB8AF07}"/>
                </a:ext>
              </a:extLst>
            </p:cNvPr>
            <p:cNvSpPr/>
            <p:nvPr/>
          </p:nvSpPr>
          <p:spPr>
            <a:xfrm>
              <a:off x="0" y="433689"/>
              <a:ext cx="867378" cy="0"/>
            </a:xfrm>
            <a:prstGeom prst="line">
              <a:avLst/>
            </a:prstGeom>
            <a:ln w="1397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AutoShape 4">
              <a:extLst>
                <a:ext uri="{FF2B5EF4-FFF2-40B4-BE49-F238E27FC236}">
                  <a16:creationId xmlns:a16="http://schemas.microsoft.com/office/drawing/2014/main" id="{934EA3CB-8D6F-304F-5763-BA999B2F47E5}"/>
                </a:ext>
              </a:extLst>
            </p:cNvPr>
            <p:cNvSpPr/>
            <p:nvPr/>
          </p:nvSpPr>
          <p:spPr>
            <a:xfrm flipV="1">
              <a:off x="433689" y="0"/>
              <a:ext cx="0" cy="867378"/>
            </a:xfrm>
            <a:prstGeom prst="line">
              <a:avLst/>
            </a:prstGeom>
            <a:ln w="1397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F50AE6BC-E7D2-B55F-8898-E2BA54DFF8C6}"/>
                </a:ext>
              </a:extLst>
            </p:cNvPr>
            <p:cNvSpPr/>
            <p:nvPr/>
          </p:nvSpPr>
          <p:spPr>
            <a:xfrm flipV="1">
              <a:off x="127025" y="127025"/>
              <a:ext cx="613329" cy="613329"/>
            </a:xfrm>
            <a:prstGeom prst="line">
              <a:avLst/>
            </a:prstGeom>
            <a:ln w="1397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AutoShape 6">
              <a:extLst>
                <a:ext uri="{FF2B5EF4-FFF2-40B4-BE49-F238E27FC236}">
                  <a16:creationId xmlns:a16="http://schemas.microsoft.com/office/drawing/2014/main" id="{EE6665B1-7816-9C6B-CBB7-5EE58FDCA32E}"/>
                </a:ext>
              </a:extLst>
            </p:cNvPr>
            <p:cNvSpPr/>
            <p:nvPr/>
          </p:nvSpPr>
          <p:spPr>
            <a:xfrm flipH="1" flipV="1">
              <a:off x="127025" y="127025"/>
              <a:ext cx="613329" cy="613329"/>
            </a:xfrm>
            <a:prstGeom prst="line">
              <a:avLst/>
            </a:prstGeom>
            <a:ln w="1397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8" name="TextBox 8">
            <a:extLst>
              <a:ext uri="{FF2B5EF4-FFF2-40B4-BE49-F238E27FC236}">
                <a16:creationId xmlns:a16="http://schemas.microsoft.com/office/drawing/2014/main" id="{2F5B241A-E637-C9DB-AC6D-02A84EC49051}"/>
              </a:ext>
            </a:extLst>
          </p:cNvPr>
          <p:cNvSpPr txBox="1"/>
          <p:nvPr/>
        </p:nvSpPr>
        <p:spPr>
          <a:xfrm>
            <a:off x="1925061" y="1076128"/>
            <a:ext cx="15334239" cy="1108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819"/>
              </a:lnSpc>
            </a:pPr>
            <a:r>
              <a:rPr lang="ko-KR" altLang="en-US" sz="6999" b="1" spc="-209" dirty="0" smtClean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주요 레이아웃</a:t>
            </a:r>
            <a:endParaRPr lang="en-US" sz="6999" b="1" spc="-209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1796799" y="2184838"/>
            <a:ext cx="15083382" cy="3969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5" name="_x302190464" descr="EMB00001b78093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6800" y="2642038"/>
            <a:ext cx="4359258" cy="6813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1994" y="2642038"/>
            <a:ext cx="4194764" cy="681383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22694" y="2581761"/>
            <a:ext cx="4494754" cy="6874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386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885A624-C1E4-CA87-098C-60F3B4519F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FA84CD40-5B5D-0520-1F82-F3A410EF907A}"/>
              </a:ext>
            </a:extLst>
          </p:cNvPr>
          <p:cNvSpPr/>
          <p:nvPr/>
        </p:nvSpPr>
        <p:spPr>
          <a:xfrm>
            <a:off x="11201400" y="5383794"/>
            <a:ext cx="5711636" cy="3107859"/>
          </a:xfrm>
          <a:prstGeom prst="roundRect">
            <a:avLst/>
          </a:prstGeom>
          <a:solidFill>
            <a:srgbClr val="EDEDEE"/>
          </a:solidFill>
          <a:ln>
            <a:solidFill>
              <a:srgbClr val="4A60D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93213383-815C-81E7-A83A-2C82570173A7}"/>
              </a:ext>
            </a:extLst>
          </p:cNvPr>
          <p:cNvSpPr/>
          <p:nvPr/>
        </p:nvSpPr>
        <p:spPr>
          <a:xfrm>
            <a:off x="1028700" y="5383794"/>
            <a:ext cx="5711636" cy="3107859"/>
          </a:xfrm>
          <a:prstGeom prst="roundRect">
            <a:avLst/>
          </a:prstGeom>
          <a:solidFill>
            <a:srgbClr val="EDEDEE"/>
          </a:solidFill>
          <a:ln>
            <a:solidFill>
              <a:srgbClr val="4A60D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Group 2">
            <a:extLst>
              <a:ext uri="{FF2B5EF4-FFF2-40B4-BE49-F238E27FC236}">
                <a16:creationId xmlns:a16="http://schemas.microsoft.com/office/drawing/2014/main" id="{E4218AA3-F537-2074-1F47-E3719419FB35}"/>
              </a:ext>
            </a:extLst>
          </p:cNvPr>
          <p:cNvGrpSpPr/>
          <p:nvPr/>
        </p:nvGrpSpPr>
        <p:grpSpPr>
          <a:xfrm>
            <a:off x="1028700" y="1330298"/>
            <a:ext cx="650534" cy="650534"/>
            <a:chOff x="0" y="0"/>
            <a:chExt cx="867378" cy="867378"/>
          </a:xfrm>
        </p:grpSpPr>
        <p:sp>
          <p:nvSpPr>
            <p:cNvPr id="3" name="AutoShape 3">
              <a:extLst>
                <a:ext uri="{FF2B5EF4-FFF2-40B4-BE49-F238E27FC236}">
                  <a16:creationId xmlns:a16="http://schemas.microsoft.com/office/drawing/2014/main" id="{E8995595-D2AB-B771-6615-69DBCFD37080}"/>
                </a:ext>
              </a:extLst>
            </p:cNvPr>
            <p:cNvSpPr/>
            <p:nvPr/>
          </p:nvSpPr>
          <p:spPr>
            <a:xfrm>
              <a:off x="0" y="433689"/>
              <a:ext cx="867378" cy="0"/>
            </a:xfrm>
            <a:prstGeom prst="line">
              <a:avLst/>
            </a:prstGeom>
            <a:ln w="1397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AutoShape 4">
              <a:extLst>
                <a:ext uri="{FF2B5EF4-FFF2-40B4-BE49-F238E27FC236}">
                  <a16:creationId xmlns:a16="http://schemas.microsoft.com/office/drawing/2014/main" id="{AC1A3050-7761-AA5B-473D-196F55398478}"/>
                </a:ext>
              </a:extLst>
            </p:cNvPr>
            <p:cNvSpPr/>
            <p:nvPr/>
          </p:nvSpPr>
          <p:spPr>
            <a:xfrm flipV="1">
              <a:off x="433689" y="0"/>
              <a:ext cx="0" cy="867378"/>
            </a:xfrm>
            <a:prstGeom prst="line">
              <a:avLst/>
            </a:prstGeom>
            <a:ln w="1397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B76E881C-F4DD-937A-6113-DF166EF5F204}"/>
                </a:ext>
              </a:extLst>
            </p:cNvPr>
            <p:cNvSpPr/>
            <p:nvPr/>
          </p:nvSpPr>
          <p:spPr>
            <a:xfrm flipV="1">
              <a:off x="127025" y="127025"/>
              <a:ext cx="613329" cy="613329"/>
            </a:xfrm>
            <a:prstGeom prst="line">
              <a:avLst/>
            </a:prstGeom>
            <a:ln w="1397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AutoShape 6">
              <a:extLst>
                <a:ext uri="{FF2B5EF4-FFF2-40B4-BE49-F238E27FC236}">
                  <a16:creationId xmlns:a16="http://schemas.microsoft.com/office/drawing/2014/main" id="{98E5B5D5-53BD-73E8-096A-D39B7FC00A14}"/>
                </a:ext>
              </a:extLst>
            </p:cNvPr>
            <p:cNvSpPr/>
            <p:nvPr/>
          </p:nvSpPr>
          <p:spPr>
            <a:xfrm flipH="1" flipV="1">
              <a:off x="127025" y="127025"/>
              <a:ext cx="613329" cy="613329"/>
            </a:xfrm>
            <a:prstGeom prst="line">
              <a:avLst/>
            </a:prstGeom>
            <a:ln w="1397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0" name="Freeform 10">
            <a:extLst>
              <a:ext uri="{FF2B5EF4-FFF2-40B4-BE49-F238E27FC236}">
                <a16:creationId xmlns:a16="http://schemas.microsoft.com/office/drawing/2014/main" id="{8E8C357E-FCE0-6BBD-43E2-B26992E67990}"/>
              </a:ext>
            </a:extLst>
          </p:cNvPr>
          <p:cNvSpPr/>
          <p:nvPr/>
        </p:nvSpPr>
        <p:spPr>
          <a:xfrm>
            <a:off x="9067800" y="6587755"/>
            <a:ext cx="409578" cy="612332"/>
          </a:xfrm>
          <a:custGeom>
            <a:avLst/>
            <a:gdLst/>
            <a:ahLst/>
            <a:cxnLst/>
            <a:rect l="l" t="t" r="r" b="b"/>
            <a:pathLst>
              <a:path w="409578" h="612332">
                <a:moveTo>
                  <a:pt x="0" y="0"/>
                </a:moveTo>
                <a:lnTo>
                  <a:pt x="409578" y="0"/>
                </a:lnTo>
                <a:lnTo>
                  <a:pt x="409578" y="612332"/>
                </a:lnTo>
                <a:lnTo>
                  <a:pt x="0" y="6123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2C52746D-39B4-6152-235D-5D891A10A649}"/>
              </a:ext>
            </a:extLst>
          </p:cNvPr>
          <p:cNvSpPr/>
          <p:nvPr/>
        </p:nvSpPr>
        <p:spPr>
          <a:xfrm>
            <a:off x="8734406" y="6587755"/>
            <a:ext cx="409578" cy="612332"/>
          </a:xfrm>
          <a:custGeom>
            <a:avLst/>
            <a:gdLst/>
            <a:ahLst/>
            <a:cxnLst/>
            <a:rect l="l" t="t" r="r" b="b"/>
            <a:pathLst>
              <a:path w="409578" h="612332">
                <a:moveTo>
                  <a:pt x="0" y="0"/>
                </a:moveTo>
                <a:lnTo>
                  <a:pt x="409578" y="0"/>
                </a:lnTo>
                <a:lnTo>
                  <a:pt x="409578" y="612332"/>
                </a:lnTo>
                <a:lnTo>
                  <a:pt x="0" y="6123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2" name="Freeform 12">
            <a:extLst>
              <a:ext uri="{FF2B5EF4-FFF2-40B4-BE49-F238E27FC236}">
                <a16:creationId xmlns:a16="http://schemas.microsoft.com/office/drawing/2014/main" id="{F54E149B-597E-D848-04EC-5E5033C79CA7}"/>
              </a:ext>
            </a:extLst>
          </p:cNvPr>
          <p:cNvSpPr/>
          <p:nvPr/>
        </p:nvSpPr>
        <p:spPr>
          <a:xfrm>
            <a:off x="8404635" y="6587755"/>
            <a:ext cx="409578" cy="612332"/>
          </a:xfrm>
          <a:custGeom>
            <a:avLst/>
            <a:gdLst/>
            <a:ahLst/>
            <a:cxnLst/>
            <a:rect l="l" t="t" r="r" b="b"/>
            <a:pathLst>
              <a:path w="409578" h="612332">
                <a:moveTo>
                  <a:pt x="0" y="0"/>
                </a:moveTo>
                <a:lnTo>
                  <a:pt x="409578" y="0"/>
                </a:lnTo>
                <a:lnTo>
                  <a:pt x="409578" y="612332"/>
                </a:lnTo>
                <a:lnTo>
                  <a:pt x="0" y="61233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34800BBC-0F79-885A-F3F1-22E610F54D00}"/>
              </a:ext>
            </a:extLst>
          </p:cNvPr>
          <p:cNvSpPr txBox="1"/>
          <p:nvPr/>
        </p:nvSpPr>
        <p:spPr>
          <a:xfrm>
            <a:off x="1925061" y="1076128"/>
            <a:ext cx="15334239" cy="22228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819"/>
              </a:lnSpc>
            </a:pPr>
            <a:r>
              <a:rPr lang="ko-KR" altLang="en-US" sz="6999" b="1" spc="-209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계획대비 개발 실적 </a:t>
            </a:r>
            <a:endParaRPr lang="en-US" altLang="ko-KR" sz="6999" b="1" spc="-209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l">
              <a:lnSpc>
                <a:spcPts val="8819"/>
              </a:lnSpc>
            </a:pPr>
            <a:endParaRPr lang="en-US" sz="6999" b="1" spc="-209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A3548D43-7E6D-E60B-A738-94744D39C41C}"/>
              </a:ext>
            </a:extLst>
          </p:cNvPr>
          <p:cNvSpPr txBox="1"/>
          <p:nvPr/>
        </p:nvSpPr>
        <p:spPr>
          <a:xfrm>
            <a:off x="1317138" y="4924054"/>
            <a:ext cx="2346407" cy="459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40"/>
              </a:lnSpc>
            </a:pPr>
            <a:r>
              <a:rPr lang="ko-KR" altLang="en-US" sz="2800" b="1" spc="-28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계획</a:t>
            </a:r>
            <a:endParaRPr lang="en-US" sz="2800" b="1" spc="-28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559C42C4-B029-299C-CC2F-6969F16AC482}"/>
              </a:ext>
            </a:extLst>
          </p:cNvPr>
          <p:cNvSpPr txBox="1"/>
          <p:nvPr/>
        </p:nvSpPr>
        <p:spPr>
          <a:xfrm>
            <a:off x="11506200" y="4911036"/>
            <a:ext cx="2346407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ko-KR" altLang="en-US" sz="3000" b="1" spc="-3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결과</a:t>
            </a:r>
            <a:endParaRPr lang="en-US" sz="3000" b="1" spc="-3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0" name="TextBox 20">
            <a:extLst>
              <a:ext uri="{FF2B5EF4-FFF2-40B4-BE49-F238E27FC236}">
                <a16:creationId xmlns:a16="http://schemas.microsoft.com/office/drawing/2014/main" id="{9741FB78-44DB-A6E7-EBFD-F56C88F17F4A}"/>
              </a:ext>
            </a:extLst>
          </p:cNvPr>
          <p:cNvSpPr txBox="1"/>
          <p:nvPr/>
        </p:nvSpPr>
        <p:spPr>
          <a:xfrm>
            <a:off x="11273916" y="6246973"/>
            <a:ext cx="5454458" cy="27078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99"/>
              </a:lnSpc>
            </a:pPr>
            <a:r>
              <a:rPr lang="en-US" altLang="ko-KR" sz="2499" spc="24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&lt;</a:t>
            </a:r>
            <a:r>
              <a:rPr lang="ko-KR" altLang="en-US" sz="2499" spc="24" dirty="0" err="1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미구현</a:t>
            </a:r>
            <a:r>
              <a:rPr lang="en-US" altLang="ko-KR" sz="2499" spc="24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&gt;</a:t>
            </a:r>
            <a:r>
              <a:rPr lang="en-US" altLang="ko-KR" sz="2499" b="1" spc="24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/>
            </a:r>
            <a:br>
              <a:rPr lang="en-US" altLang="ko-KR" sz="2499" b="1" spc="24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</a:br>
            <a:r>
              <a:rPr lang="ko-KR" altLang="en-US" sz="2499" dirty="0">
                <a:solidFill>
                  <a:srgbClr val="424242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집중 기록 저장</a:t>
            </a:r>
            <a:endParaRPr lang="en-US" altLang="ko-KR" sz="2499" dirty="0">
              <a:solidFill>
                <a:srgbClr val="424242"/>
              </a:solidFill>
              <a:latin typeface="Tlab 돋움 레귤러"/>
              <a:ea typeface="Tlab 돋움 레귤러"/>
              <a:cs typeface="Tlab 돋움 레귤러"/>
              <a:sym typeface="Tlab 돋움 레귤러"/>
            </a:endParaRPr>
          </a:p>
          <a:p>
            <a:pPr algn="l">
              <a:lnSpc>
                <a:spcPts val="4299"/>
              </a:lnSpc>
            </a:pPr>
            <a:endParaRPr lang="en-US" altLang="ko-KR" sz="2499" b="1" spc="24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l">
              <a:lnSpc>
                <a:spcPts val="4299"/>
              </a:lnSpc>
            </a:pPr>
            <a:r>
              <a:rPr lang="en-US" altLang="ko-KR" sz="2499" b="1" spc="24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/>
            </a:r>
            <a:br>
              <a:rPr lang="en-US" altLang="ko-KR" sz="2499" b="1" spc="24" dirty="0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</a:br>
            <a:endParaRPr lang="en-US" sz="2499" b="1" spc="24" dirty="0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7" name="TextBox 12">
            <a:extLst>
              <a:ext uri="{FF2B5EF4-FFF2-40B4-BE49-F238E27FC236}">
                <a16:creationId xmlns:a16="http://schemas.microsoft.com/office/drawing/2014/main" id="{BE4C6177-D2E9-8996-1845-D463A25C531A}"/>
              </a:ext>
            </a:extLst>
          </p:cNvPr>
          <p:cNvSpPr txBox="1"/>
          <p:nvPr/>
        </p:nvSpPr>
        <p:spPr>
          <a:xfrm>
            <a:off x="1061716" y="5473173"/>
            <a:ext cx="11201404" cy="42403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8" lvl="1" indent="-269874" algn="l">
              <a:lnSpc>
                <a:spcPts val="3749"/>
              </a:lnSpc>
              <a:buFont typeface="Arial"/>
              <a:buChar char="•"/>
            </a:pPr>
            <a:r>
              <a:rPr lang="en-US" sz="2499">
                <a:solidFill>
                  <a:srgbClr val="424242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Pomodoro</a:t>
            </a:r>
            <a:r>
              <a:rPr lang="ko-KR" altLang="en-US" sz="2499">
                <a:solidFill>
                  <a:srgbClr val="424242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타이머 </a:t>
            </a:r>
            <a:r>
              <a:rPr lang="en-US" altLang="ko-KR" sz="2499">
                <a:solidFill>
                  <a:srgbClr val="424242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/ </a:t>
            </a:r>
            <a:r>
              <a:rPr lang="ko-KR" altLang="en-US" sz="2499">
                <a:solidFill>
                  <a:srgbClr val="424242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일반 집중 모드</a:t>
            </a:r>
            <a:endParaRPr lang="en-US" altLang="ko-KR" sz="2499">
              <a:solidFill>
                <a:srgbClr val="424242"/>
              </a:solidFill>
              <a:latin typeface="Tlab 돋움 레귤러"/>
              <a:ea typeface="Tlab 돋움 레귤러"/>
              <a:cs typeface="Tlab 돋움 레귤러"/>
              <a:sym typeface="Tlab 돋움 레귤러"/>
            </a:endParaRPr>
          </a:p>
          <a:p>
            <a:pPr marL="539748" lvl="1" indent="-269874" algn="l">
              <a:lnSpc>
                <a:spcPts val="3749"/>
              </a:lnSpc>
              <a:buFont typeface="Arial"/>
              <a:buChar char="•"/>
            </a:pPr>
            <a:r>
              <a:rPr lang="ko-KR" altLang="en-US" sz="2499">
                <a:solidFill>
                  <a:srgbClr val="424242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목표 설정</a:t>
            </a:r>
            <a:endParaRPr lang="en-US" altLang="ko-KR" sz="2499">
              <a:solidFill>
                <a:srgbClr val="424242"/>
              </a:solidFill>
              <a:latin typeface="Tlab 돋움 레귤러"/>
              <a:ea typeface="Tlab 돋움 레귤러"/>
              <a:cs typeface="Tlab 돋움 레귤러"/>
              <a:sym typeface="Tlab 돋움 레귤러"/>
            </a:endParaRPr>
          </a:p>
          <a:p>
            <a:pPr marL="539748" lvl="1" indent="-269874" algn="l">
              <a:lnSpc>
                <a:spcPts val="3749"/>
              </a:lnSpc>
              <a:buFont typeface="Arial"/>
              <a:buChar char="•"/>
            </a:pPr>
            <a:r>
              <a:rPr lang="ko-KR" altLang="en-US" sz="2499">
                <a:solidFill>
                  <a:srgbClr val="424242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집중 기록 저장</a:t>
            </a:r>
            <a:endParaRPr lang="en-US" altLang="ko-KR" sz="2499">
              <a:solidFill>
                <a:srgbClr val="424242"/>
              </a:solidFill>
              <a:latin typeface="Tlab 돋움 레귤러"/>
              <a:ea typeface="Tlab 돋움 레귤러"/>
              <a:cs typeface="Tlab 돋움 레귤러"/>
              <a:sym typeface="Tlab 돋움 레귤러"/>
            </a:endParaRPr>
          </a:p>
          <a:p>
            <a:pPr marL="539748" lvl="1" indent="-269874" algn="l">
              <a:lnSpc>
                <a:spcPts val="3749"/>
              </a:lnSpc>
              <a:buFont typeface="Arial"/>
              <a:buChar char="•"/>
            </a:pPr>
            <a:r>
              <a:rPr lang="ko-KR" altLang="en-US" sz="2499">
                <a:solidFill>
                  <a:srgbClr val="424242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집중 시간 통계</a:t>
            </a:r>
            <a:endParaRPr lang="en-US" altLang="ko-KR" sz="2499">
              <a:solidFill>
                <a:srgbClr val="424242"/>
              </a:solidFill>
              <a:latin typeface="Tlab 돋움 레귤러"/>
              <a:ea typeface="Tlab 돋움 레귤러"/>
              <a:cs typeface="Tlab 돋움 레귤러"/>
              <a:sym typeface="Tlab 돋움 레귤러"/>
            </a:endParaRPr>
          </a:p>
          <a:p>
            <a:pPr marL="539748" lvl="1" indent="-269874" algn="l">
              <a:lnSpc>
                <a:spcPts val="3749"/>
              </a:lnSpc>
              <a:buFont typeface="Arial"/>
              <a:buChar char="•"/>
            </a:pPr>
            <a:r>
              <a:rPr lang="ko-KR" altLang="en-US" sz="2499">
                <a:solidFill>
                  <a:srgbClr val="424242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배지 획득 시스템</a:t>
            </a:r>
            <a:endParaRPr lang="en-US" altLang="ko-KR" sz="2499">
              <a:solidFill>
                <a:srgbClr val="424242"/>
              </a:solidFill>
              <a:latin typeface="Tlab 돋움 레귤러"/>
              <a:ea typeface="Tlab 돋움 레귤러"/>
              <a:cs typeface="Tlab 돋움 레귤러"/>
              <a:sym typeface="Tlab 돋움 레귤러"/>
            </a:endParaRPr>
          </a:p>
          <a:p>
            <a:pPr marL="539748" lvl="1" indent="-269874" algn="l">
              <a:lnSpc>
                <a:spcPts val="3749"/>
              </a:lnSpc>
              <a:buFont typeface="Arial"/>
              <a:buChar char="•"/>
            </a:pPr>
            <a:r>
              <a:rPr lang="ko-KR" altLang="en-US" sz="2499">
                <a:solidFill>
                  <a:srgbClr val="424242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알림 설정</a:t>
            </a:r>
            <a:endParaRPr lang="en-US" altLang="ko-KR" sz="2499">
              <a:solidFill>
                <a:srgbClr val="424242"/>
              </a:solidFill>
              <a:latin typeface="Tlab 돋움 레귤러"/>
              <a:ea typeface="Tlab 돋움 레귤러"/>
              <a:cs typeface="Tlab 돋움 레귤러"/>
              <a:sym typeface="Tlab 돋움 레귤러"/>
            </a:endParaRPr>
          </a:p>
          <a:p>
            <a:pPr marL="539748" lvl="1" indent="-269874" algn="l">
              <a:lnSpc>
                <a:spcPts val="3749"/>
              </a:lnSpc>
              <a:buFont typeface="Arial"/>
              <a:buChar char="•"/>
            </a:pPr>
            <a:endParaRPr lang="en-US" altLang="ko-KR" sz="2499">
              <a:solidFill>
                <a:srgbClr val="424242"/>
              </a:solidFill>
              <a:latin typeface="Tlab 돋움 레귤러"/>
              <a:ea typeface="Tlab 돋움 레귤러"/>
              <a:cs typeface="Tlab 돋움 레귤러"/>
              <a:sym typeface="Tlab 돋움 레귤러"/>
            </a:endParaRPr>
          </a:p>
          <a:p>
            <a:pPr marL="539748" lvl="1" indent="-269874" algn="l">
              <a:lnSpc>
                <a:spcPts val="3749"/>
              </a:lnSpc>
              <a:buFont typeface="Arial"/>
              <a:buChar char="•"/>
            </a:pPr>
            <a:endParaRPr lang="en-US" altLang="ko-KR" sz="2499">
              <a:solidFill>
                <a:srgbClr val="424242"/>
              </a:solidFill>
              <a:latin typeface="Tlab 돋움 레귤러"/>
              <a:ea typeface="Tlab 돋움 레귤러"/>
              <a:cs typeface="Tlab 돋움 레귤러"/>
              <a:sym typeface="Tlab 돋움 레귤러"/>
            </a:endParaRPr>
          </a:p>
          <a:p>
            <a:pPr marL="539748" lvl="1" indent="-269874" algn="l">
              <a:lnSpc>
                <a:spcPts val="3749"/>
              </a:lnSpc>
              <a:buFont typeface="Arial"/>
              <a:buChar char="•"/>
            </a:pPr>
            <a:endParaRPr lang="en-US" sz="2499">
              <a:solidFill>
                <a:srgbClr val="424242"/>
              </a:solidFill>
              <a:latin typeface="Tlab 돋움 레귤러"/>
              <a:ea typeface="Tlab 돋움 레귤러"/>
              <a:cs typeface="Tlab 돋움 레귤러"/>
              <a:sym typeface="Tlab 돋움 레귤러"/>
            </a:endParaRPr>
          </a:p>
        </p:txBody>
      </p:sp>
      <p:pic>
        <p:nvPicPr>
          <p:cNvPr id="30" name="Picture 13">
            <a:extLst>
              <a:ext uri="{FF2B5EF4-FFF2-40B4-BE49-F238E27FC236}">
                <a16:creationId xmlns:a16="http://schemas.microsoft.com/office/drawing/2014/main" id="{B5ACF5AD-40C1-A8CC-05D9-732CD19325B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06700" y="3302000"/>
            <a:ext cx="12992100" cy="546100"/>
          </a:xfrm>
          <a:prstGeom prst="rect">
            <a:avLst/>
          </a:prstGeom>
          <a:effectLst>
            <a:outerShdw blurRad="14839" dir="2700000">
              <a:srgbClr val="000000">
                <a:alpha val="6000"/>
              </a:srgbClr>
            </a:outerShdw>
          </a:effectLst>
        </p:spPr>
      </p:pic>
      <p:pic>
        <p:nvPicPr>
          <p:cNvPr id="31" name="Picture 14">
            <a:extLst>
              <a:ext uri="{FF2B5EF4-FFF2-40B4-BE49-F238E27FC236}">
                <a16:creationId xmlns:a16="http://schemas.microsoft.com/office/drawing/2014/main" id="{FED7154F-0E3B-F8A0-2ADD-A9C99FFA8C6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40000" y="3314700"/>
            <a:ext cx="10972800" cy="508000"/>
          </a:xfrm>
          <a:prstGeom prst="rect">
            <a:avLst/>
          </a:prstGeom>
        </p:spPr>
      </p:pic>
      <p:sp>
        <p:nvSpPr>
          <p:cNvPr id="32" name="TextBox 15">
            <a:extLst>
              <a:ext uri="{FF2B5EF4-FFF2-40B4-BE49-F238E27FC236}">
                <a16:creationId xmlns:a16="http://schemas.microsoft.com/office/drawing/2014/main" id="{E8492D81-86F8-5491-5781-02CABBA4C2C2}"/>
              </a:ext>
            </a:extLst>
          </p:cNvPr>
          <p:cNvSpPr txBox="1"/>
          <p:nvPr/>
        </p:nvSpPr>
        <p:spPr>
          <a:xfrm>
            <a:off x="12293600" y="3327400"/>
            <a:ext cx="14478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300" b="0" i="0" u="none" strike="noStrike">
                <a:solidFill>
                  <a:srgbClr val="FFFFFF"/>
                </a:solidFill>
                <a:latin typeface="Pretendard Medium"/>
              </a:rPr>
              <a:t>83.33%</a:t>
            </a:r>
          </a:p>
        </p:txBody>
      </p:sp>
    </p:spTree>
    <p:extLst>
      <p:ext uri="{BB962C8B-B14F-4D97-AF65-F5344CB8AC3E}">
        <p14:creationId xmlns:p14="http://schemas.microsoft.com/office/powerpoint/2010/main" val="2906762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17138" y="3817820"/>
            <a:ext cx="4441784" cy="4441784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DEDEE"/>
            </a:solidFill>
            <a:ln w="76200" cap="sq">
              <a:solidFill>
                <a:srgbClr val="4A60DD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2200731" y="4968872"/>
            <a:ext cx="2674598" cy="2139678"/>
          </a:xfrm>
          <a:custGeom>
            <a:avLst/>
            <a:gdLst/>
            <a:ahLst/>
            <a:cxnLst/>
            <a:rect l="l" t="t" r="r" b="b"/>
            <a:pathLst>
              <a:path w="2674598" h="2139678">
                <a:moveTo>
                  <a:pt x="0" y="0"/>
                </a:moveTo>
                <a:lnTo>
                  <a:pt x="2674597" y="0"/>
                </a:lnTo>
                <a:lnTo>
                  <a:pt x="2674597" y="2139678"/>
                </a:lnTo>
                <a:lnTo>
                  <a:pt x="0" y="21396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TextBox 6"/>
          <p:cNvSpPr txBox="1"/>
          <p:nvPr/>
        </p:nvSpPr>
        <p:spPr>
          <a:xfrm>
            <a:off x="1936537" y="1076128"/>
            <a:ext cx="15496807" cy="1108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819"/>
              </a:lnSpc>
            </a:pPr>
            <a:r>
              <a:rPr lang="ko-KR" altLang="en-US" sz="6999" b="1" spc="-209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향후 계획</a:t>
            </a:r>
            <a:endParaRPr lang="en-US" altLang="ko-KR" sz="6999" b="1" spc="-209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6865585" y="4121157"/>
            <a:ext cx="8069615" cy="644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99"/>
              </a:lnSpc>
            </a:pPr>
            <a:r>
              <a:rPr lang="ko-KR" altLang="en-US" sz="3999" b="1" spc="-39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영속 저장 기능</a:t>
            </a:r>
            <a:endParaRPr lang="en-US" sz="3999" b="1" spc="-39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6625339" y="4930051"/>
            <a:ext cx="11370053" cy="34805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69874" lvl="1">
              <a:lnSpc>
                <a:spcPts val="4574"/>
              </a:lnSpc>
            </a:pPr>
            <a:r>
              <a:rPr lang="ko-KR" altLang="en-US" sz="2499" dirty="0">
                <a:solidFill>
                  <a:srgbClr val="424242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향후에는 앱을 껐다 켜도 데이터가 유지되는 영속적 저장 기능을 적용할 예정입니다</a:t>
            </a:r>
            <a:r>
              <a:rPr lang="en-US" altLang="ko-KR" sz="2499" dirty="0">
                <a:solidFill>
                  <a:srgbClr val="424242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.</a:t>
            </a:r>
          </a:p>
          <a:p>
            <a:pPr marL="269874" lvl="1">
              <a:lnSpc>
                <a:spcPts val="4574"/>
              </a:lnSpc>
            </a:pPr>
            <a:r>
              <a:rPr lang="ko-KR" altLang="en-US" sz="2499" dirty="0">
                <a:solidFill>
                  <a:srgbClr val="424242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이를 통해 </a:t>
            </a:r>
            <a:r>
              <a:rPr lang="en-US" altLang="ko-KR" sz="2499" dirty="0">
                <a:solidFill>
                  <a:srgbClr val="424242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FocusMate</a:t>
            </a:r>
            <a:r>
              <a:rPr lang="ko-KR" altLang="en-US" sz="2499" dirty="0">
                <a:solidFill>
                  <a:srgbClr val="424242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는 단순한 타이머 앱을 넘어 습관</a:t>
            </a:r>
            <a:r>
              <a:rPr lang="en-US" altLang="ko-KR" sz="2499" dirty="0">
                <a:solidFill>
                  <a:srgbClr val="424242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 </a:t>
            </a:r>
            <a:r>
              <a:rPr lang="ko-KR" altLang="en-US" sz="2499" dirty="0">
                <a:solidFill>
                  <a:srgbClr val="424242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형성</a:t>
            </a:r>
            <a:r>
              <a:rPr lang="en-US" altLang="ko-KR" sz="2499" dirty="0">
                <a:solidFill>
                  <a:srgbClr val="424242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, </a:t>
            </a:r>
            <a:r>
              <a:rPr lang="ko-KR" altLang="en-US" sz="2499" dirty="0">
                <a:solidFill>
                  <a:srgbClr val="424242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장기적인 목표 추적</a:t>
            </a:r>
            <a:r>
              <a:rPr lang="en-US" altLang="ko-KR" sz="2499" dirty="0">
                <a:solidFill>
                  <a:srgbClr val="424242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, </a:t>
            </a:r>
            <a:r>
              <a:rPr lang="ko-KR" altLang="en-US" sz="2499" dirty="0">
                <a:solidFill>
                  <a:srgbClr val="424242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성과 시각화를 지원하는 지속 가능한 집중 파트너 앱으로 발전할 것 입니다</a:t>
            </a:r>
            <a:r>
              <a:rPr lang="en-US" altLang="ko-KR" sz="2499" dirty="0">
                <a:solidFill>
                  <a:srgbClr val="424242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.</a:t>
            </a:r>
            <a:endParaRPr lang="en-US" sz="2499" dirty="0">
              <a:solidFill>
                <a:srgbClr val="424242"/>
              </a:solidFill>
              <a:latin typeface="Tlab 돋움 레귤러"/>
              <a:ea typeface="Tlab 돋움 레귤러"/>
              <a:cs typeface="Tlab 돋움 레귤러"/>
              <a:sym typeface="Tlab 돋움 레귤러"/>
            </a:endParaRPr>
          </a:p>
          <a:p>
            <a:pPr marL="269874" lvl="1">
              <a:lnSpc>
                <a:spcPts val="4574"/>
              </a:lnSpc>
            </a:pPr>
            <a:r>
              <a:rPr lang="ko-KR" altLang="en-US" sz="2499" dirty="0">
                <a:solidFill>
                  <a:srgbClr val="424242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특히 현재 구현된 배지 기능과 통계화면은 저장 기능과 결합될 경우</a:t>
            </a:r>
            <a:endParaRPr lang="en-US" altLang="ko-KR" sz="2499" dirty="0">
              <a:solidFill>
                <a:srgbClr val="424242"/>
              </a:solidFill>
              <a:latin typeface="Tlab 돋움 레귤러"/>
              <a:ea typeface="Tlab 돋움 레귤러"/>
              <a:cs typeface="Tlab 돋움 레귤러"/>
              <a:sym typeface="Tlab 돋움 레귤러"/>
            </a:endParaRPr>
          </a:p>
          <a:p>
            <a:pPr marL="269874" lvl="1">
              <a:lnSpc>
                <a:spcPts val="4574"/>
              </a:lnSpc>
            </a:pPr>
            <a:r>
              <a:rPr lang="ko-KR" altLang="en-US" sz="2499" dirty="0">
                <a:solidFill>
                  <a:srgbClr val="424242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사용자에게 성취감을 제공하고 자기 주도적인 목표 습관 형성에 실직적으로 기여할 것 입니다</a:t>
            </a:r>
            <a:r>
              <a:rPr lang="en-US" altLang="ko-KR" sz="2499" dirty="0">
                <a:solidFill>
                  <a:srgbClr val="424242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.</a:t>
            </a:r>
            <a:endParaRPr lang="en-US" sz="2499" dirty="0">
              <a:solidFill>
                <a:srgbClr val="424242"/>
              </a:solidFill>
              <a:latin typeface="Tlab 돋움 레귤러"/>
              <a:ea typeface="Tlab 돋움 레귤러"/>
              <a:cs typeface="Tlab 돋움 레귤러"/>
              <a:sym typeface="Tlab 돋움 레귤러"/>
            </a:endParaRPr>
          </a:p>
        </p:txBody>
      </p:sp>
      <p:grpSp>
        <p:nvGrpSpPr>
          <p:cNvPr id="9" name="Group 9"/>
          <p:cNvGrpSpPr/>
          <p:nvPr/>
        </p:nvGrpSpPr>
        <p:grpSpPr>
          <a:xfrm>
            <a:off x="1028700" y="1330298"/>
            <a:ext cx="650534" cy="650534"/>
            <a:chOff x="0" y="0"/>
            <a:chExt cx="867378" cy="867378"/>
          </a:xfrm>
        </p:grpSpPr>
        <p:sp>
          <p:nvSpPr>
            <p:cNvPr id="10" name="AutoShape 10"/>
            <p:cNvSpPr/>
            <p:nvPr/>
          </p:nvSpPr>
          <p:spPr>
            <a:xfrm>
              <a:off x="0" y="433689"/>
              <a:ext cx="867378" cy="0"/>
            </a:xfrm>
            <a:prstGeom prst="line">
              <a:avLst/>
            </a:prstGeom>
            <a:ln w="1397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1" name="AutoShape 11"/>
            <p:cNvSpPr/>
            <p:nvPr/>
          </p:nvSpPr>
          <p:spPr>
            <a:xfrm flipV="1">
              <a:off x="433689" y="0"/>
              <a:ext cx="0" cy="867378"/>
            </a:xfrm>
            <a:prstGeom prst="line">
              <a:avLst/>
            </a:prstGeom>
            <a:ln w="1397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2" name="AutoShape 12"/>
            <p:cNvSpPr/>
            <p:nvPr/>
          </p:nvSpPr>
          <p:spPr>
            <a:xfrm flipV="1">
              <a:off x="127025" y="127025"/>
              <a:ext cx="613329" cy="613329"/>
            </a:xfrm>
            <a:prstGeom prst="line">
              <a:avLst/>
            </a:prstGeom>
            <a:ln w="1397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" name="AutoShape 13"/>
            <p:cNvSpPr/>
            <p:nvPr/>
          </p:nvSpPr>
          <p:spPr>
            <a:xfrm flipH="1" flipV="1">
              <a:off x="127025" y="127025"/>
              <a:ext cx="613329" cy="613329"/>
            </a:xfrm>
            <a:prstGeom prst="line">
              <a:avLst/>
            </a:prstGeom>
            <a:ln w="1397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E0BBED7-F0C3-7131-2BAA-49C0D49EE9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CB702283-8327-3E7B-A589-AE0B0D7C92C3}"/>
              </a:ext>
            </a:extLst>
          </p:cNvPr>
          <p:cNvGrpSpPr/>
          <p:nvPr/>
        </p:nvGrpSpPr>
        <p:grpSpPr>
          <a:xfrm>
            <a:off x="1028700" y="1330298"/>
            <a:ext cx="650534" cy="650534"/>
            <a:chOff x="0" y="0"/>
            <a:chExt cx="867378" cy="867378"/>
          </a:xfrm>
        </p:grpSpPr>
        <p:sp>
          <p:nvSpPr>
            <p:cNvPr id="3" name="AutoShape 3">
              <a:extLst>
                <a:ext uri="{FF2B5EF4-FFF2-40B4-BE49-F238E27FC236}">
                  <a16:creationId xmlns:a16="http://schemas.microsoft.com/office/drawing/2014/main" id="{9A847DAC-D72D-F067-B8BE-04611FB8AF07}"/>
                </a:ext>
              </a:extLst>
            </p:cNvPr>
            <p:cNvSpPr/>
            <p:nvPr/>
          </p:nvSpPr>
          <p:spPr>
            <a:xfrm>
              <a:off x="0" y="433689"/>
              <a:ext cx="867378" cy="0"/>
            </a:xfrm>
            <a:prstGeom prst="line">
              <a:avLst/>
            </a:prstGeom>
            <a:ln w="1397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AutoShape 4">
              <a:extLst>
                <a:ext uri="{FF2B5EF4-FFF2-40B4-BE49-F238E27FC236}">
                  <a16:creationId xmlns:a16="http://schemas.microsoft.com/office/drawing/2014/main" id="{934EA3CB-8D6F-304F-5763-BA999B2F47E5}"/>
                </a:ext>
              </a:extLst>
            </p:cNvPr>
            <p:cNvSpPr/>
            <p:nvPr/>
          </p:nvSpPr>
          <p:spPr>
            <a:xfrm flipV="1">
              <a:off x="433689" y="0"/>
              <a:ext cx="0" cy="867378"/>
            </a:xfrm>
            <a:prstGeom prst="line">
              <a:avLst/>
            </a:prstGeom>
            <a:ln w="1397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F50AE6BC-E7D2-B55F-8898-E2BA54DFF8C6}"/>
                </a:ext>
              </a:extLst>
            </p:cNvPr>
            <p:cNvSpPr/>
            <p:nvPr/>
          </p:nvSpPr>
          <p:spPr>
            <a:xfrm flipV="1">
              <a:off x="127025" y="127025"/>
              <a:ext cx="613329" cy="613329"/>
            </a:xfrm>
            <a:prstGeom prst="line">
              <a:avLst/>
            </a:prstGeom>
            <a:ln w="1397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AutoShape 6">
              <a:extLst>
                <a:ext uri="{FF2B5EF4-FFF2-40B4-BE49-F238E27FC236}">
                  <a16:creationId xmlns:a16="http://schemas.microsoft.com/office/drawing/2014/main" id="{EE6665B1-7816-9C6B-CBB7-5EE58FDCA32E}"/>
                </a:ext>
              </a:extLst>
            </p:cNvPr>
            <p:cNvSpPr/>
            <p:nvPr/>
          </p:nvSpPr>
          <p:spPr>
            <a:xfrm flipH="1" flipV="1">
              <a:off x="127025" y="127025"/>
              <a:ext cx="613329" cy="613329"/>
            </a:xfrm>
            <a:prstGeom prst="line">
              <a:avLst/>
            </a:prstGeom>
            <a:ln w="1397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7" name="Freeform 7">
            <a:extLst>
              <a:ext uri="{FF2B5EF4-FFF2-40B4-BE49-F238E27FC236}">
                <a16:creationId xmlns:a16="http://schemas.microsoft.com/office/drawing/2014/main" id="{F79B6699-B1B2-252C-CF8A-F138A19833B9}"/>
              </a:ext>
            </a:extLst>
          </p:cNvPr>
          <p:cNvSpPr/>
          <p:nvPr/>
        </p:nvSpPr>
        <p:spPr>
          <a:xfrm>
            <a:off x="6559296" y="4347438"/>
            <a:ext cx="3929891" cy="2615164"/>
          </a:xfrm>
          <a:custGeom>
            <a:avLst/>
            <a:gdLst/>
            <a:ahLst/>
            <a:cxnLst/>
            <a:rect l="l" t="t" r="r" b="b"/>
            <a:pathLst>
              <a:path w="3929891" h="2615164">
                <a:moveTo>
                  <a:pt x="0" y="0"/>
                </a:moveTo>
                <a:lnTo>
                  <a:pt x="3929891" y="0"/>
                </a:lnTo>
                <a:lnTo>
                  <a:pt x="3929891" y="2615164"/>
                </a:lnTo>
                <a:lnTo>
                  <a:pt x="0" y="26151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2F5B241A-E637-C9DB-AC6D-02A84EC49051}"/>
              </a:ext>
            </a:extLst>
          </p:cNvPr>
          <p:cNvSpPr txBox="1"/>
          <p:nvPr/>
        </p:nvSpPr>
        <p:spPr>
          <a:xfrm>
            <a:off x="1925061" y="1076128"/>
            <a:ext cx="15334239" cy="1108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819"/>
              </a:lnSpc>
            </a:pPr>
            <a:r>
              <a:rPr lang="ko-KR" altLang="en-US" sz="6999" b="1" spc="-209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시연영상</a:t>
            </a:r>
            <a:endParaRPr lang="en-US" sz="6999" b="1" spc="-209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C731AEBC-8B53-7B39-1E67-36989718E71D}"/>
              </a:ext>
            </a:extLst>
          </p:cNvPr>
          <p:cNvSpPr txBox="1"/>
          <p:nvPr/>
        </p:nvSpPr>
        <p:spPr>
          <a:xfrm>
            <a:off x="7224162" y="7260925"/>
            <a:ext cx="13495859" cy="4191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80"/>
              </a:lnSpc>
            </a:pPr>
            <a:r>
              <a:rPr lang="ko-KR" altLang="en-US" sz="2600" b="1" spc="-26" dirty="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시연영상 </a:t>
            </a:r>
            <a:r>
              <a:rPr lang="ko-KR" altLang="en-US" sz="2600" b="1" spc="-26" dirty="0" err="1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보러가기</a:t>
            </a:r>
            <a:endParaRPr lang="en-US" sz="2600" b="1" spc="-26" dirty="0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</p:spTree>
    <p:extLst>
      <p:ext uri="{BB962C8B-B14F-4D97-AF65-F5344CB8AC3E}">
        <p14:creationId xmlns:p14="http://schemas.microsoft.com/office/powerpoint/2010/main" val="2246922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541389" y="4092832"/>
            <a:ext cx="9138809" cy="12630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80"/>
              </a:lnSpc>
            </a:pPr>
            <a:r>
              <a:rPr lang="en-US" sz="8000" b="1" spc="-240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감사합니다.</a:t>
            </a:r>
          </a:p>
        </p:txBody>
      </p:sp>
      <p:sp>
        <p:nvSpPr>
          <p:cNvPr id="3" name="TextBox 3"/>
          <p:cNvSpPr txBox="1"/>
          <p:nvPr/>
        </p:nvSpPr>
        <p:spPr>
          <a:xfrm rot="1877031">
            <a:off x="14763912" y="1412784"/>
            <a:ext cx="2534826" cy="10805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55"/>
              </a:lnSpc>
            </a:pPr>
            <a:r>
              <a:rPr lang="en-US" sz="3455" b="1" spc="307">
                <a:solidFill>
                  <a:srgbClr val="4A60DD"/>
                </a:solidFill>
                <a:latin typeface="Cabin Bold"/>
                <a:ea typeface="Cabin Bold"/>
                <a:cs typeface="Cabin Bold"/>
                <a:sym typeface="Cabin Bold"/>
              </a:rPr>
              <a:t>THANK YOU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5336663" y="2179104"/>
            <a:ext cx="711974" cy="711974"/>
            <a:chOff x="0" y="0"/>
            <a:chExt cx="949298" cy="949298"/>
          </a:xfrm>
        </p:grpSpPr>
        <p:sp>
          <p:nvSpPr>
            <p:cNvPr id="5" name="AutoShape 5"/>
            <p:cNvSpPr/>
            <p:nvPr/>
          </p:nvSpPr>
          <p:spPr>
            <a:xfrm>
              <a:off x="0" y="474649"/>
              <a:ext cx="949298" cy="0"/>
            </a:xfrm>
            <a:prstGeom prst="line">
              <a:avLst/>
            </a:prstGeom>
            <a:ln w="1524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AutoShape 6"/>
            <p:cNvSpPr/>
            <p:nvPr/>
          </p:nvSpPr>
          <p:spPr>
            <a:xfrm flipV="1">
              <a:off x="474649" y="0"/>
              <a:ext cx="0" cy="949298"/>
            </a:xfrm>
            <a:prstGeom prst="line">
              <a:avLst/>
            </a:prstGeom>
            <a:ln w="1524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AutoShape 7"/>
            <p:cNvSpPr/>
            <p:nvPr/>
          </p:nvSpPr>
          <p:spPr>
            <a:xfrm flipV="1">
              <a:off x="139021" y="139021"/>
              <a:ext cx="671255" cy="671255"/>
            </a:xfrm>
            <a:prstGeom prst="line">
              <a:avLst/>
            </a:prstGeom>
            <a:ln w="1524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AutoShape 8"/>
            <p:cNvSpPr/>
            <p:nvPr/>
          </p:nvSpPr>
          <p:spPr>
            <a:xfrm flipH="1" flipV="1">
              <a:off x="139021" y="139021"/>
              <a:ext cx="671255" cy="671255"/>
            </a:xfrm>
            <a:prstGeom prst="line">
              <a:avLst/>
            </a:prstGeom>
            <a:ln w="1524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319065"/>
            <a:ext cx="673000" cy="673000"/>
            <a:chOff x="0" y="0"/>
            <a:chExt cx="897333" cy="897333"/>
          </a:xfrm>
        </p:grpSpPr>
        <p:sp>
          <p:nvSpPr>
            <p:cNvPr id="3" name="AutoShape 3"/>
            <p:cNvSpPr/>
            <p:nvPr/>
          </p:nvSpPr>
          <p:spPr>
            <a:xfrm>
              <a:off x="0" y="448667"/>
              <a:ext cx="897333" cy="0"/>
            </a:xfrm>
            <a:prstGeom prst="line">
              <a:avLst/>
            </a:prstGeom>
            <a:ln w="1397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AutoShape 4"/>
            <p:cNvSpPr/>
            <p:nvPr/>
          </p:nvSpPr>
          <p:spPr>
            <a:xfrm flipV="1">
              <a:off x="448667" y="0"/>
              <a:ext cx="0" cy="897333"/>
            </a:xfrm>
            <a:prstGeom prst="line">
              <a:avLst/>
            </a:prstGeom>
            <a:ln w="1397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AutoShape 5"/>
            <p:cNvSpPr/>
            <p:nvPr/>
          </p:nvSpPr>
          <p:spPr>
            <a:xfrm flipV="1">
              <a:off x="131411" y="131411"/>
              <a:ext cx="634511" cy="634511"/>
            </a:xfrm>
            <a:prstGeom prst="line">
              <a:avLst/>
            </a:prstGeom>
            <a:ln w="1397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AutoShape 6"/>
            <p:cNvSpPr/>
            <p:nvPr/>
          </p:nvSpPr>
          <p:spPr>
            <a:xfrm flipH="1" flipV="1">
              <a:off x="131411" y="131411"/>
              <a:ext cx="634511" cy="634511"/>
            </a:xfrm>
            <a:prstGeom prst="line">
              <a:avLst/>
            </a:prstGeom>
            <a:ln w="1397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970583" y="1180906"/>
            <a:ext cx="4219724" cy="11207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99"/>
              </a:lnSpc>
            </a:pPr>
            <a:r>
              <a:rPr lang="en-US" sz="8499" b="1" spc="-254">
                <a:solidFill>
                  <a:srgbClr val="4A60DD"/>
                </a:solidFill>
                <a:latin typeface="Cabin Bold"/>
                <a:ea typeface="Cabin Bold"/>
                <a:cs typeface="Cabin Bold"/>
                <a:sym typeface="Cabin Bold"/>
              </a:rPr>
              <a:t>Contents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03971" y="2740427"/>
            <a:ext cx="552818" cy="9890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891"/>
              </a:lnSpc>
            </a:pPr>
            <a:r>
              <a:rPr lang="en-US" sz="3900" b="1" spc="117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1.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545633" y="2740427"/>
            <a:ext cx="552818" cy="9890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891"/>
              </a:lnSpc>
            </a:pPr>
            <a:r>
              <a:rPr lang="en-US" sz="3900" b="1" spc="117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6.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03971" y="3923066"/>
            <a:ext cx="552818" cy="9890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891"/>
              </a:lnSpc>
            </a:pPr>
            <a:r>
              <a:rPr lang="en-US" sz="3900" b="1" spc="117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2.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545633" y="3923066"/>
            <a:ext cx="552818" cy="9890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891"/>
              </a:lnSpc>
            </a:pPr>
            <a:r>
              <a:rPr lang="en-US" sz="3900" b="1" spc="117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7.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03971" y="5148939"/>
            <a:ext cx="552818" cy="9890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891"/>
              </a:lnSpc>
            </a:pPr>
            <a:r>
              <a:rPr lang="en-US" sz="3900" b="1" spc="117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3.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545633" y="5160936"/>
            <a:ext cx="552818" cy="9890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891"/>
              </a:lnSpc>
            </a:pPr>
            <a:r>
              <a:rPr lang="en-US" sz="3900" b="1" spc="117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8.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03971" y="6370230"/>
            <a:ext cx="552818" cy="9890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891"/>
              </a:lnSpc>
            </a:pPr>
            <a:r>
              <a:rPr lang="en-US" sz="3900" b="1" spc="117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4.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303971" y="7606956"/>
            <a:ext cx="552818" cy="9890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891"/>
              </a:lnSpc>
            </a:pPr>
            <a:r>
              <a:rPr lang="en-US" sz="3900" b="1" spc="117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5.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545633" y="6370230"/>
            <a:ext cx="552818" cy="9890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891"/>
              </a:lnSpc>
            </a:pPr>
            <a:r>
              <a:rPr lang="en-US" sz="3900" b="1" spc="117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9.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144000" y="7550950"/>
            <a:ext cx="954450" cy="9890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891"/>
              </a:lnSpc>
            </a:pPr>
            <a:r>
              <a:rPr lang="en-US" sz="3900" b="1" spc="117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10.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325574" y="2717073"/>
            <a:ext cx="5403203" cy="9890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891"/>
              </a:lnSpc>
            </a:pPr>
            <a:r>
              <a:rPr lang="ko-KR" altLang="en-US" sz="3900" b="1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일정</a:t>
            </a:r>
            <a:endParaRPr lang="en-US" sz="3900" b="1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0325574" y="3902872"/>
            <a:ext cx="5403203" cy="9890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891"/>
              </a:lnSpc>
            </a:pPr>
            <a:r>
              <a:rPr lang="ko-KR" altLang="en-US" sz="3900" b="1" err="1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간트차트</a:t>
            </a:r>
            <a:endParaRPr lang="en-US" sz="3900" b="1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0325574" y="5131217"/>
            <a:ext cx="6933726" cy="9890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891"/>
              </a:lnSpc>
            </a:pPr>
            <a:r>
              <a:rPr lang="ko-KR" altLang="en-US" sz="3900" b="1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계획대비 개발 실적</a:t>
            </a:r>
            <a:endParaRPr lang="en-US" sz="3900" b="1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0325574" y="6350037"/>
            <a:ext cx="5403203" cy="9890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891"/>
              </a:lnSpc>
            </a:pPr>
            <a:r>
              <a:rPr lang="ko-KR" altLang="en-US" sz="3900" b="1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향후 계획</a:t>
            </a:r>
            <a:endParaRPr lang="en-US" sz="3900" b="1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0325574" y="7530756"/>
            <a:ext cx="5403203" cy="9890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891"/>
              </a:lnSpc>
            </a:pPr>
            <a:r>
              <a:rPr lang="ko-KR" altLang="en-US" sz="3900" b="1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시연영상</a:t>
            </a:r>
            <a:endParaRPr lang="en-US" sz="3900" b="1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2085389" y="2717073"/>
            <a:ext cx="5403203" cy="9890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891"/>
              </a:lnSpc>
            </a:pPr>
            <a:r>
              <a:rPr lang="en-US" sz="3900" b="1" err="1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</a:t>
            </a:r>
            <a:r>
              <a:rPr lang="en-US" sz="3900" b="1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ko-KR" altLang="en-US" sz="3900" b="1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개요</a:t>
            </a:r>
            <a:endParaRPr lang="en-US" sz="3900" b="1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2085389" y="3923066"/>
            <a:ext cx="5403203" cy="9890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891"/>
              </a:lnSpc>
            </a:pPr>
            <a:r>
              <a:rPr lang="ko-KR" altLang="en-US" sz="3900" b="1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이름 의미</a:t>
            </a:r>
            <a:endParaRPr lang="en-US" sz="3900" b="1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2085389" y="5160936"/>
            <a:ext cx="5403203" cy="9890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891"/>
              </a:lnSpc>
            </a:pPr>
            <a:r>
              <a:rPr lang="ko-KR" altLang="en-US" sz="3900" b="1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기획의도</a:t>
            </a:r>
            <a:endParaRPr lang="en-US" sz="3900" b="1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2085389" y="6370230"/>
            <a:ext cx="5403203" cy="9890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891"/>
              </a:lnSpc>
            </a:pPr>
            <a:r>
              <a:rPr lang="ko-KR" altLang="en-US" sz="3900" b="1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요구사항</a:t>
            </a:r>
            <a:endParaRPr lang="en-US" sz="3900" b="1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2085389" y="7606956"/>
            <a:ext cx="5403203" cy="9890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891"/>
              </a:lnSpc>
            </a:pPr>
            <a:endParaRPr lang="en-US" sz="3900" b="1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32" name="TextBox 18">
            <a:extLst>
              <a:ext uri="{FF2B5EF4-FFF2-40B4-BE49-F238E27FC236}">
                <a16:creationId xmlns:a16="http://schemas.microsoft.com/office/drawing/2014/main" id="{0A8AC50C-D67D-ACE3-7C57-2F37F56FFF47}"/>
              </a:ext>
            </a:extLst>
          </p:cNvPr>
          <p:cNvSpPr txBox="1"/>
          <p:nvPr/>
        </p:nvSpPr>
        <p:spPr>
          <a:xfrm>
            <a:off x="2073680" y="7581900"/>
            <a:ext cx="5403203" cy="9890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891"/>
              </a:lnSpc>
            </a:pPr>
            <a:r>
              <a:rPr lang="ko-KR" altLang="en-US" sz="3900" b="1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주요 기능</a:t>
            </a:r>
            <a:endParaRPr lang="en-US" sz="3900" b="1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541824" y="4908650"/>
            <a:ext cx="4717476" cy="4425850"/>
          </a:xfrm>
          <a:custGeom>
            <a:avLst/>
            <a:gdLst/>
            <a:ahLst/>
            <a:cxnLst/>
            <a:rect l="l" t="t" r="r" b="b"/>
            <a:pathLst>
              <a:path w="4717476" h="4425850">
                <a:moveTo>
                  <a:pt x="0" y="0"/>
                </a:moveTo>
                <a:lnTo>
                  <a:pt x="4717476" y="0"/>
                </a:lnTo>
                <a:lnTo>
                  <a:pt x="4717476" y="4425850"/>
                </a:lnTo>
                <a:lnTo>
                  <a:pt x="0" y="44258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3"/>
          <p:cNvSpPr txBox="1"/>
          <p:nvPr/>
        </p:nvSpPr>
        <p:spPr>
          <a:xfrm>
            <a:off x="1317137" y="3314700"/>
            <a:ext cx="12627460" cy="46428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199"/>
              </a:lnSpc>
            </a:pPr>
            <a:r>
              <a:rPr lang="ko-KR" altLang="en-US" sz="3999" b="1" spc="-39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앱 이름 </a:t>
            </a:r>
            <a:r>
              <a:rPr lang="en-US" altLang="ko-KR" sz="3999" b="1" spc="-39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: FocusMate (</a:t>
            </a:r>
            <a:r>
              <a:rPr lang="ko-KR" altLang="en-US" sz="3999" b="1" spc="-39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포커스 </a:t>
            </a:r>
            <a:r>
              <a:rPr lang="ko-KR" altLang="en-US" sz="3999" b="1" spc="-39" err="1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메이트</a:t>
            </a:r>
            <a:r>
              <a:rPr lang="en-US" altLang="ko-KR" sz="3999" b="1" spc="-39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)</a:t>
            </a:r>
          </a:p>
          <a:p>
            <a:pPr algn="l">
              <a:lnSpc>
                <a:spcPts val="5199"/>
              </a:lnSpc>
            </a:pPr>
            <a:endParaRPr lang="en-US" altLang="ko-KR" sz="3999" b="1" spc="-39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l">
              <a:lnSpc>
                <a:spcPts val="5199"/>
              </a:lnSpc>
            </a:pPr>
            <a:r>
              <a:rPr lang="ko-KR" altLang="en-US" sz="3999" b="1" spc="-39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목표 </a:t>
            </a:r>
            <a:r>
              <a:rPr lang="en-US" altLang="ko-KR" sz="3999" b="1" spc="-39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: </a:t>
            </a:r>
            <a:r>
              <a:rPr lang="ko-KR" altLang="en-US" sz="3999" b="1" spc="-39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하루 집중 시간을 기록하고 습관을 형성할 수 있도록               </a:t>
            </a:r>
            <a:r>
              <a:rPr lang="en-US" altLang="ko-KR" sz="3999" b="1" spc="-39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	    </a:t>
            </a:r>
            <a:r>
              <a:rPr lang="ko-KR" altLang="en-US" sz="3999" b="1" spc="-39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도와주는 집중 습관 형성 앱</a:t>
            </a:r>
            <a:r>
              <a:rPr lang="en-US" altLang="ko-KR" sz="3999" b="1" spc="-39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 </a:t>
            </a:r>
          </a:p>
          <a:p>
            <a:pPr algn="l">
              <a:lnSpc>
                <a:spcPts val="5199"/>
              </a:lnSpc>
            </a:pPr>
            <a:endParaRPr lang="en-US" sz="3999" b="1" spc="-39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l">
              <a:lnSpc>
                <a:spcPts val="5199"/>
              </a:lnSpc>
            </a:pPr>
            <a:r>
              <a:rPr lang="ko-KR" altLang="en-US" sz="3999" b="1" spc="-39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특징 </a:t>
            </a:r>
            <a:r>
              <a:rPr lang="en-US" altLang="ko-KR" sz="3999" b="1" spc="-39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: </a:t>
            </a:r>
            <a:r>
              <a:rPr lang="ko-KR" altLang="en-US" sz="3999" b="1" spc="-39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타이머</a:t>
            </a:r>
            <a:r>
              <a:rPr lang="en-US" altLang="ko-KR" sz="3999" b="1" spc="-39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sz="3999" b="1" spc="-39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목표 설정</a:t>
            </a:r>
            <a:r>
              <a:rPr lang="en-US" altLang="ko-KR" sz="3999" b="1" spc="-39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sz="3999" b="1" spc="-39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통계</a:t>
            </a:r>
            <a:r>
              <a:rPr lang="en-US" altLang="ko-KR" sz="3999" b="1" spc="-39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sz="3999" b="1" spc="-39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배지 시스템 등 다양한</a:t>
            </a:r>
            <a:r>
              <a:rPr lang="en-US" altLang="ko-KR" sz="3999" b="1" spc="-39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/>
            </a:r>
            <a:br>
              <a:rPr lang="en-US" altLang="ko-KR" sz="3999" b="1" spc="-39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</a:br>
            <a:r>
              <a:rPr lang="en-US" altLang="ko-KR" sz="3999" b="1" spc="-39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         </a:t>
            </a:r>
            <a:r>
              <a:rPr lang="ko-KR" altLang="en-US" sz="3999" b="1" spc="-39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기능을 </a:t>
            </a:r>
            <a:r>
              <a:rPr lang="en-US" altLang="ko-KR" sz="3999" b="1" spc="-39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Flutter</a:t>
            </a:r>
            <a:r>
              <a:rPr lang="ko-KR" altLang="en-US" sz="3999" b="1" spc="-39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로 구현</a:t>
            </a:r>
            <a:endParaRPr lang="en-US" sz="3999" b="1" spc="-39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982796" y="1257103"/>
            <a:ext cx="5997609" cy="930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6999" b="1" spc="-209" err="1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</a:t>
            </a:r>
            <a:r>
              <a:rPr lang="en-US" sz="6999" b="1" spc="-209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ko-KR" altLang="en-US" sz="6999" b="1" spc="-209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개요</a:t>
            </a:r>
            <a:endParaRPr lang="en-US" sz="6999" b="1" spc="-209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grpSp>
        <p:nvGrpSpPr>
          <p:cNvPr id="6" name="Group 6"/>
          <p:cNvGrpSpPr/>
          <p:nvPr/>
        </p:nvGrpSpPr>
        <p:grpSpPr>
          <a:xfrm>
            <a:off x="1028700" y="1330298"/>
            <a:ext cx="650534" cy="650534"/>
            <a:chOff x="0" y="0"/>
            <a:chExt cx="867378" cy="867378"/>
          </a:xfrm>
        </p:grpSpPr>
        <p:sp>
          <p:nvSpPr>
            <p:cNvPr id="7" name="AutoShape 7"/>
            <p:cNvSpPr/>
            <p:nvPr/>
          </p:nvSpPr>
          <p:spPr>
            <a:xfrm>
              <a:off x="0" y="433689"/>
              <a:ext cx="867378" cy="0"/>
            </a:xfrm>
            <a:prstGeom prst="line">
              <a:avLst/>
            </a:prstGeom>
            <a:ln w="1397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AutoShape 8"/>
            <p:cNvSpPr/>
            <p:nvPr/>
          </p:nvSpPr>
          <p:spPr>
            <a:xfrm flipV="1">
              <a:off x="433689" y="0"/>
              <a:ext cx="0" cy="867378"/>
            </a:xfrm>
            <a:prstGeom prst="line">
              <a:avLst/>
            </a:prstGeom>
            <a:ln w="1397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AutoShape 9"/>
            <p:cNvSpPr/>
            <p:nvPr/>
          </p:nvSpPr>
          <p:spPr>
            <a:xfrm flipV="1">
              <a:off x="127025" y="127025"/>
              <a:ext cx="613329" cy="613329"/>
            </a:xfrm>
            <a:prstGeom prst="line">
              <a:avLst/>
            </a:prstGeom>
            <a:ln w="1397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AutoShape 10"/>
            <p:cNvSpPr/>
            <p:nvPr/>
          </p:nvSpPr>
          <p:spPr>
            <a:xfrm flipH="1" flipV="1">
              <a:off x="127025" y="127025"/>
              <a:ext cx="613329" cy="613329"/>
            </a:xfrm>
            <a:prstGeom prst="line">
              <a:avLst/>
            </a:prstGeom>
            <a:ln w="1397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560B138-3748-8AB7-11D8-239C3D9808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>
            <a:extLst>
              <a:ext uri="{FF2B5EF4-FFF2-40B4-BE49-F238E27FC236}">
                <a16:creationId xmlns:a16="http://schemas.microsoft.com/office/drawing/2014/main" id="{4A770C9C-C90F-BE13-DB80-0C77DE5AE21A}"/>
              </a:ext>
            </a:extLst>
          </p:cNvPr>
          <p:cNvSpPr txBox="1"/>
          <p:nvPr/>
        </p:nvSpPr>
        <p:spPr>
          <a:xfrm>
            <a:off x="4495800" y="4838700"/>
            <a:ext cx="12627460" cy="13086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199"/>
              </a:lnSpc>
            </a:pPr>
            <a:r>
              <a:rPr lang="en-US" altLang="ko-KR" sz="9600" b="1" spc="-39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Focus + Mate</a:t>
            </a:r>
          </a:p>
          <a:p>
            <a:pPr algn="l">
              <a:lnSpc>
                <a:spcPts val="5199"/>
              </a:lnSpc>
            </a:pPr>
            <a:endParaRPr lang="en-US" altLang="ko-KR" sz="3999" b="1" spc="-39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38F390E6-D46E-5BAF-9756-D02F919D558C}"/>
              </a:ext>
            </a:extLst>
          </p:cNvPr>
          <p:cNvSpPr txBox="1"/>
          <p:nvPr/>
        </p:nvSpPr>
        <p:spPr>
          <a:xfrm>
            <a:off x="1982796" y="1257103"/>
            <a:ext cx="5997609" cy="930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ko-KR" altLang="en-US" sz="6999" b="1" spc="-209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이름 의미</a:t>
            </a:r>
            <a:endParaRPr lang="en-US" sz="6999" b="1" spc="-209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8217D7DC-1BD1-27F5-F977-5F2636FE68AF}"/>
              </a:ext>
            </a:extLst>
          </p:cNvPr>
          <p:cNvGrpSpPr/>
          <p:nvPr/>
        </p:nvGrpSpPr>
        <p:grpSpPr>
          <a:xfrm>
            <a:off x="1028700" y="1330298"/>
            <a:ext cx="650534" cy="650534"/>
            <a:chOff x="0" y="0"/>
            <a:chExt cx="867378" cy="867378"/>
          </a:xfrm>
        </p:grpSpPr>
        <p:sp>
          <p:nvSpPr>
            <p:cNvPr id="7" name="AutoShape 7">
              <a:extLst>
                <a:ext uri="{FF2B5EF4-FFF2-40B4-BE49-F238E27FC236}">
                  <a16:creationId xmlns:a16="http://schemas.microsoft.com/office/drawing/2014/main" id="{0DE7EEB3-7C7F-36D9-B244-AFDED0F38655}"/>
                </a:ext>
              </a:extLst>
            </p:cNvPr>
            <p:cNvSpPr/>
            <p:nvPr/>
          </p:nvSpPr>
          <p:spPr>
            <a:xfrm>
              <a:off x="0" y="433689"/>
              <a:ext cx="867378" cy="0"/>
            </a:xfrm>
            <a:prstGeom prst="line">
              <a:avLst/>
            </a:prstGeom>
            <a:ln w="1397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AutoShape 8">
              <a:extLst>
                <a:ext uri="{FF2B5EF4-FFF2-40B4-BE49-F238E27FC236}">
                  <a16:creationId xmlns:a16="http://schemas.microsoft.com/office/drawing/2014/main" id="{91D3652B-2F47-ED55-2F94-773C83D2C2FF}"/>
                </a:ext>
              </a:extLst>
            </p:cNvPr>
            <p:cNvSpPr/>
            <p:nvPr/>
          </p:nvSpPr>
          <p:spPr>
            <a:xfrm flipV="1">
              <a:off x="433689" y="0"/>
              <a:ext cx="0" cy="867378"/>
            </a:xfrm>
            <a:prstGeom prst="line">
              <a:avLst/>
            </a:prstGeom>
            <a:ln w="1397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AutoShape 9">
              <a:extLst>
                <a:ext uri="{FF2B5EF4-FFF2-40B4-BE49-F238E27FC236}">
                  <a16:creationId xmlns:a16="http://schemas.microsoft.com/office/drawing/2014/main" id="{EB70234A-5B33-61F6-B7ED-A4EF70AE81FC}"/>
                </a:ext>
              </a:extLst>
            </p:cNvPr>
            <p:cNvSpPr/>
            <p:nvPr/>
          </p:nvSpPr>
          <p:spPr>
            <a:xfrm flipV="1">
              <a:off x="127025" y="127025"/>
              <a:ext cx="613329" cy="613329"/>
            </a:xfrm>
            <a:prstGeom prst="line">
              <a:avLst/>
            </a:prstGeom>
            <a:ln w="1397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AutoShape 10">
              <a:extLst>
                <a:ext uri="{FF2B5EF4-FFF2-40B4-BE49-F238E27FC236}">
                  <a16:creationId xmlns:a16="http://schemas.microsoft.com/office/drawing/2014/main" id="{618A769B-D6C2-290A-C476-1F9E9E37E9A3}"/>
                </a:ext>
              </a:extLst>
            </p:cNvPr>
            <p:cNvSpPr/>
            <p:nvPr/>
          </p:nvSpPr>
          <p:spPr>
            <a:xfrm flipH="1" flipV="1">
              <a:off x="127025" y="127025"/>
              <a:ext cx="613329" cy="613329"/>
            </a:xfrm>
            <a:prstGeom prst="line">
              <a:avLst/>
            </a:prstGeom>
            <a:ln w="1397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1" name="TextBox 3">
            <a:extLst>
              <a:ext uri="{FF2B5EF4-FFF2-40B4-BE49-F238E27FC236}">
                <a16:creationId xmlns:a16="http://schemas.microsoft.com/office/drawing/2014/main" id="{FA8B87D5-8D62-7E66-0F99-3328B8AD8419}"/>
              </a:ext>
            </a:extLst>
          </p:cNvPr>
          <p:cNvSpPr txBox="1"/>
          <p:nvPr/>
        </p:nvSpPr>
        <p:spPr>
          <a:xfrm>
            <a:off x="4343400" y="5600700"/>
            <a:ext cx="8534400" cy="19754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199"/>
              </a:lnSpc>
            </a:pPr>
            <a:endParaRPr lang="en-US" altLang="ko-KR" sz="3999" b="1" spc="-39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5199"/>
              </a:lnSpc>
            </a:pPr>
            <a:r>
              <a:rPr lang="ko-KR" altLang="en-US" sz="3999" b="1" spc="-39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집중을 함께 도와주는 친구 같은 앱</a:t>
            </a:r>
            <a:endParaRPr lang="en-US" altLang="ko-KR" sz="3999" b="1" spc="-39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5199"/>
              </a:lnSpc>
            </a:pPr>
            <a:r>
              <a:rPr lang="ko-KR" altLang="en-US" sz="3999" b="1" spc="-39">
                <a:solidFill>
                  <a:srgbClr val="424242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꾸준한 습관 형성을 응원하는 파트너</a:t>
            </a:r>
            <a:endParaRPr lang="en-US" altLang="ko-KR" sz="3999" b="1" spc="-39">
              <a:solidFill>
                <a:srgbClr val="424242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</p:spTree>
    <p:extLst>
      <p:ext uri="{BB962C8B-B14F-4D97-AF65-F5344CB8AC3E}">
        <p14:creationId xmlns:p14="http://schemas.microsoft.com/office/powerpoint/2010/main" val="861875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330298"/>
            <a:ext cx="650534" cy="650534"/>
            <a:chOff x="0" y="0"/>
            <a:chExt cx="867378" cy="867378"/>
          </a:xfrm>
        </p:grpSpPr>
        <p:sp>
          <p:nvSpPr>
            <p:cNvPr id="3" name="AutoShape 3"/>
            <p:cNvSpPr/>
            <p:nvPr/>
          </p:nvSpPr>
          <p:spPr>
            <a:xfrm>
              <a:off x="0" y="433689"/>
              <a:ext cx="867378" cy="0"/>
            </a:xfrm>
            <a:prstGeom prst="line">
              <a:avLst/>
            </a:prstGeom>
            <a:ln w="1397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AutoShape 4"/>
            <p:cNvSpPr/>
            <p:nvPr/>
          </p:nvSpPr>
          <p:spPr>
            <a:xfrm flipV="1">
              <a:off x="433689" y="0"/>
              <a:ext cx="0" cy="867378"/>
            </a:xfrm>
            <a:prstGeom prst="line">
              <a:avLst/>
            </a:prstGeom>
            <a:ln w="1397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AutoShape 5"/>
            <p:cNvSpPr/>
            <p:nvPr/>
          </p:nvSpPr>
          <p:spPr>
            <a:xfrm flipV="1">
              <a:off x="127025" y="127025"/>
              <a:ext cx="613329" cy="613329"/>
            </a:xfrm>
            <a:prstGeom prst="line">
              <a:avLst/>
            </a:prstGeom>
            <a:ln w="1397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AutoShape 6"/>
            <p:cNvSpPr/>
            <p:nvPr/>
          </p:nvSpPr>
          <p:spPr>
            <a:xfrm flipH="1" flipV="1">
              <a:off x="127025" y="127025"/>
              <a:ext cx="613329" cy="613329"/>
            </a:xfrm>
            <a:prstGeom prst="line">
              <a:avLst/>
            </a:prstGeom>
            <a:ln w="1397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2030399" y="3139888"/>
            <a:ext cx="3223445" cy="3223445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4A60DD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7431710" y="3139888"/>
            <a:ext cx="3223445" cy="3223445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4A60DD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3153071" y="3139888"/>
            <a:ext cx="3223445" cy="3223445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4A60DD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1925061" y="1076128"/>
            <a:ext cx="15334239" cy="1108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819"/>
              </a:lnSpc>
            </a:pPr>
            <a:r>
              <a:rPr lang="ko-KR" altLang="en-US" sz="6999" b="1" spc="-209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기획 의도</a:t>
            </a:r>
            <a:endParaRPr lang="en-US" sz="6999" b="1" spc="-209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793441" y="4274090"/>
            <a:ext cx="3697363" cy="9071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ko-KR" altLang="en-US" sz="2800" b="1" spc="-28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현대인의 </a:t>
            </a:r>
            <a:r>
              <a:rPr lang="en-US" altLang="ko-KR" sz="2800" b="1" spc="-28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/>
            </a:r>
            <a:br>
              <a:rPr lang="en-US" altLang="ko-KR" sz="2800" b="1" spc="-28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</a:br>
            <a:r>
              <a:rPr lang="ko-KR" altLang="en-US" sz="2800" b="1" spc="-28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집중력 문제 해결</a:t>
            </a:r>
            <a:endParaRPr lang="en-US" sz="2800" b="1" spc="-28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7236973" y="4274090"/>
            <a:ext cx="3697363" cy="9071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ko-KR" altLang="en-US" sz="2800" b="1" spc="-28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꾸준한 </a:t>
            </a:r>
            <a:r>
              <a:rPr lang="en-US" altLang="ko-KR" sz="2800" b="1" spc="-28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/>
            </a:r>
            <a:br>
              <a:rPr lang="en-US" altLang="ko-KR" sz="2800" b="1" spc="-28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</a:br>
            <a:r>
              <a:rPr lang="ko-KR" altLang="en-US" sz="2800" b="1" spc="-28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집중 습관 형성</a:t>
            </a:r>
            <a:endParaRPr lang="en-US" sz="2800" b="1" spc="-28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2917465" y="4274090"/>
            <a:ext cx="3697363" cy="9071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ko-KR" altLang="en-US" sz="2800" b="1" spc="-28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동기부여와</a:t>
            </a:r>
            <a:r>
              <a:rPr lang="en-US" altLang="ko-KR" sz="2800" b="1" spc="-28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/>
            </a:r>
            <a:br>
              <a:rPr lang="en-US" altLang="ko-KR" sz="2800" b="1" spc="-28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</a:br>
            <a:r>
              <a:rPr lang="ko-KR" altLang="en-US" sz="2800" b="1" spc="-28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자기계발 지원</a:t>
            </a:r>
            <a:endParaRPr lang="en-US" sz="2800" b="1" spc="-28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914400" y="7811039"/>
            <a:ext cx="5557739" cy="13228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b="1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SNS </a:t>
            </a:r>
            <a:r>
              <a:rPr lang="ko-KR" altLang="en-US" sz="2499" b="1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등 다양한 </a:t>
            </a:r>
            <a:endParaRPr lang="en-US" altLang="ko-KR" sz="2499" b="1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ko-KR" altLang="en-US" sz="2499" b="1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디지털 방해</a:t>
            </a:r>
            <a:r>
              <a:rPr lang="en-US" altLang="ko-KR" sz="2499" b="1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ko-KR" altLang="en-US" sz="2499" b="1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요소로 </a:t>
            </a:r>
            <a:endParaRPr lang="en-US" altLang="ko-KR" sz="2499" b="1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ko-KR" altLang="en-US" sz="2499" b="1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인해 집중력이 쉽게 흐트러짐</a:t>
            </a:r>
            <a:endParaRPr lang="en-US" sz="2499" b="1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5867400" y="7811039"/>
            <a:ext cx="6483055" cy="13228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ko-KR" altLang="en-US" sz="2499" b="1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집중 시간이 저장되고 </a:t>
            </a:r>
            <a:endParaRPr lang="en-US" altLang="ko-KR" sz="2499" b="1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ko-KR" altLang="en-US" sz="2499" b="1" err="1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각화되어</a:t>
            </a:r>
            <a:r>
              <a:rPr lang="en-US" altLang="ko-KR" sz="2499" b="1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ko-KR" altLang="en-US" sz="2499" b="1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자신이 얼마나 </a:t>
            </a:r>
            <a:endParaRPr lang="en-US" altLang="ko-KR" sz="2499" b="1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499"/>
              </a:lnSpc>
            </a:pPr>
            <a:r>
              <a:rPr lang="ko-KR" altLang="en-US" sz="2499" b="1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노력했는지 </a:t>
            </a:r>
            <a:r>
              <a:rPr lang="en-US" altLang="ko-KR" sz="2499" b="1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‘</a:t>
            </a:r>
            <a:r>
              <a:rPr lang="ko-KR" altLang="en-US" sz="2499" b="1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보이는 성취</a:t>
            </a:r>
            <a:r>
              <a:rPr lang="en-US" altLang="ko-KR" sz="2499" b="1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‘ </a:t>
            </a:r>
            <a:r>
              <a:rPr lang="ko-KR" altLang="en-US" sz="2499" b="1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제공</a:t>
            </a:r>
            <a:endParaRPr lang="en-US" sz="2499" b="1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2803258" y="7811039"/>
            <a:ext cx="3925776" cy="8740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ko-KR" altLang="en-US" sz="2499" b="1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배지 시스템을 통해 </a:t>
            </a:r>
            <a:r>
              <a:rPr lang="en-US" altLang="ko-KR" sz="2499" b="1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/>
            </a:r>
            <a:br>
              <a:rPr lang="en-US" altLang="ko-KR" sz="2499" b="1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</a:br>
            <a:r>
              <a:rPr lang="ko-KR" altLang="en-US" sz="2499" b="1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소소한 성과 보상 제공</a:t>
            </a:r>
            <a:endParaRPr lang="en-US" sz="2499" b="1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grpSp>
        <p:nvGrpSpPr>
          <p:cNvPr id="23" name="Group 23"/>
          <p:cNvGrpSpPr/>
          <p:nvPr/>
        </p:nvGrpSpPr>
        <p:grpSpPr>
          <a:xfrm>
            <a:off x="8799287" y="6683280"/>
            <a:ext cx="488291" cy="855436"/>
            <a:chOff x="0" y="0"/>
            <a:chExt cx="651054" cy="1140581"/>
          </a:xfrm>
        </p:grpSpPr>
        <p:sp>
          <p:nvSpPr>
            <p:cNvPr id="24" name="Freeform 24"/>
            <p:cNvSpPr/>
            <p:nvPr/>
          </p:nvSpPr>
          <p:spPr>
            <a:xfrm rot="5400000">
              <a:off x="107788" y="597315"/>
              <a:ext cx="435479" cy="651054"/>
            </a:xfrm>
            <a:custGeom>
              <a:avLst/>
              <a:gdLst/>
              <a:ahLst/>
              <a:cxnLst/>
              <a:rect l="l" t="t" r="r" b="b"/>
              <a:pathLst>
                <a:path w="435479" h="651054">
                  <a:moveTo>
                    <a:pt x="0" y="0"/>
                  </a:moveTo>
                  <a:lnTo>
                    <a:pt x="435479" y="0"/>
                  </a:lnTo>
                  <a:lnTo>
                    <a:pt x="435479" y="651054"/>
                  </a:lnTo>
                  <a:lnTo>
                    <a:pt x="0" y="6510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5" name="Freeform 25"/>
            <p:cNvSpPr/>
            <p:nvPr/>
          </p:nvSpPr>
          <p:spPr>
            <a:xfrm rot="5400000">
              <a:off x="107788" y="242837"/>
              <a:ext cx="435479" cy="651054"/>
            </a:xfrm>
            <a:custGeom>
              <a:avLst/>
              <a:gdLst/>
              <a:ahLst/>
              <a:cxnLst/>
              <a:rect l="l" t="t" r="r" b="b"/>
              <a:pathLst>
                <a:path w="435479" h="651054">
                  <a:moveTo>
                    <a:pt x="0" y="0"/>
                  </a:moveTo>
                  <a:lnTo>
                    <a:pt x="435479" y="0"/>
                  </a:lnTo>
                  <a:lnTo>
                    <a:pt x="435479" y="651055"/>
                  </a:lnTo>
                  <a:lnTo>
                    <a:pt x="0" y="6510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6" name="Freeform 26"/>
            <p:cNvSpPr/>
            <p:nvPr/>
          </p:nvSpPr>
          <p:spPr>
            <a:xfrm rot="5400000">
              <a:off x="107788" y="-107788"/>
              <a:ext cx="435479" cy="651054"/>
            </a:xfrm>
            <a:custGeom>
              <a:avLst/>
              <a:gdLst/>
              <a:ahLst/>
              <a:cxnLst/>
              <a:rect l="l" t="t" r="r" b="b"/>
              <a:pathLst>
                <a:path w="435479" h="651054">
                  <a:moveTo>
                    <a:pt x="0" y="0"/>
                  </a:moveTo>
                  <a:lnTo>
                    <a:pt x="435479" y="0"/>
                  </a:lnTo>
                  <a:lnTo>
                    <a:pt x="435479" y="651055"/>
                  </a:lnTo>
                  <a:lnTo>
                    <a:pt x="0" y="6510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xmlns="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14522001" y="6683280"/>
            <a:ext cx="488291" cy="855436"/>
            <a:chOff x="0" y="0"/>
            <a:chExt cx="651054" cy="1140581"/>
          </a:xfrm>
        </p:grpSpPr>
        <p:sp>
          <p:nvSpPr>
            <p:cNvPr id="28" name="Freeform 28"/>
            <p:cNvSpPr/>
            <p:nvPr/>
          </p:nvSpPr>
          <p:spPr>
            <a:xfrm rot="5400000">
              <a:off x="107788" y="597315"/>
              <a:ext cx="435479" cy="651054"/>
            </a:xfrm>
            <a:custGeom>
              <a:avLst/>
              <a:gdLst/>
              <a:ahLst/>
              <a:cxnLst/>
              <a:rect l="l" t="t" r="r" b="b"/>
              <a:pathLst>
                <a:path w="435479" h="651054">
                  <a:moveTo>
                    <a:pt x="0" y="0"/>
                  </a:moveTo>
                  <a:lnTo>
                    <a:pt x="435479" y="0"/>
                  </a:lnTo>
                  <a:lnTo>
                    <a:pt x="435479" y="651054"/>
                  </a:lnTo>
                  <a:lnTo>
                    <a:pt x="0" y="6510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9" name="Freeform 29"/>
            <p:cNvSpPr/>
            <p:nvPr/>
          </p:nvSpPr>
          <p:spPr>
            <a:xfrm rot="5400000">
              <a:off x="107788" y="242837"/>
              <a:ext cx="435479" cy="651054"/>
            </a:xfrm>
            <a:custGeom>
              <a:avLst/>
              <a:gdLst/>
              <a:ahLst/>
              <a:cxnLst/>
              <a:rect l="l" t="t" r="r" b="b"/>
              <a:pathLst>
                <a:path w="435479" h="651054">
                  <a:moveTo>
                    <a:pt x="0" y="0"/>
                  </a:moveTo>
                  <a:lnTo>
                    <a:pt x="435479" y="0"/>
                  </a:lnTo>
                  <a:lnTo>
                    <a:pt x="435479" y="651055"/>
                  </a:lnTo>
                  <a:lnTo>
                    <a:pt x="0" y="6510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0" name="Freeform 30"/>
            <p:cNvSpPr/>
            <p:nvPr/>
          </p:nvSpPr>
          <p:spPr>
            <a:xfrm rot="5400000">
              <a:off x="107788" y="-107788"/>
              <a:ext cx="435479" cy="651054"/>
            </a:xfrm>
            <a:custGeom>
              <a:avLst/>
              <a:gdLst/>
              <a:ahLst/>
              <a:cxnLst/>
              <a:rect l="l" t="t" r="r" b="b"/>
              <a:pathLst>
                <a:path w="435479" h="651054">
                  <a:moveTo>
                    <a:pt x="0" y="0"/>
                  </a:moveTo>
                  <a:lnTo>
                    <a:pt x="435479" y="0"/>
                  </a:lnTo>
                  <a:lnTo>
                    <a:pt x="435479" y="651055"/>
                  </a:lnTo>
                  <a:lnTo>
                    <a:pt x="0" y="6510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xmlns="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3374092" y="6683280"/>
            <a:ext cx="488291" cy="855436"/>
            <a:chOff x="0" y="0"/>
            <a:chExt cx="651054" cy="1140581"/>
          </a:xfrm>
        </p:grpSpPr>
        <p:sp>
          <p:nvSpPr>
            <p:cNvPr id="32" name="Freeform 32"/>
            <p:cNvSpPr/>
            <p:nvPr/>
          </p:nvSpPr>
          <p:spPr>
            <a:xfrm rot="5400000">
              <a:off x="107788" y="597315"/>
              <a:ext cx="435479" cy="651054"/>
            </a:xfrm>
            <a:custGeom>
              <a:avLst/>
              <a:gdLst/>
              <a:ahLst/>
              <a:cxnLst/>
              <a:rect l="l" t="t" r="r" b="b"/>
              <a:pathLst>
                <a:path w="435479" h="651054">
                  <a:moveTo>
                    <a:pt x="0" y="0"/>
                  </a:moveTo>
                  <a:lnTo>
                    <a:pt x="435479" y="0"/>
                  </a:lnTo>
                  <a:lnTo>
                    <a:pt x="435479" y="651054"/>
                  </a:lnTo>
                  <a:lnTo>
                    <a:pt x="0" y="6510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" name="Freeform 33"/>
            <p:cNvSpPr/>
            <p:nvPr/>
          </p:nvSpPr>
          <p:spPr>
            <a:xfrm rot="5400000">
              <a:off x="107788" y="242837"/>
              <a:ext cx="435479" cy="651054"/>
            </a:xfrm>
            <a:custGeom>
              <a:avLst/>
              <a:gdLst/>
              <a:ahLst/>
              <a:cxnLst/>
              <a:rect l="l" t="t" r="r" b="b"/>
              <a:pathLst>
                <a:path w="435479" h="651054">
                  <a:moveTo>
                    <a:pt x="0" y="0"/>
                  </a:moveTo>
                  <a:lnTo>
                    <a:pt x="435479" y="0"/>
                  </a:lnTo>
                  <a:lnTo>
                    <a:pt x="435479" y="651055"/>
                  </a:lnTo>
                  <a:lnTo>
                    <a:pt x="0" y="6510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4" name="Freeform 34"/>
            <p:cNvSpPr/>
            <p:nvPr/>
          </p:nvSpPr>
          <p:spPr>
            <a:xfrm rot="5400000">
              <a:off x="107788" y="-107788"/>
              <a:ext cx="435479" cy="651054"/>
            </a:xfrm>
            <a:custGeom>
              <a:avLst/>
              <a:gdLst/>
              <a:ahLst/>
              <a:cxnLst/>
              <a:rect l="l" t="t" r="r" b="b"/>
              <a:pathLst>
                <a:path w="435479" h="651054">
                  <a:moveTo>
                    <a:pt x="0" y="0"/>
                  </a:moveTo>
                  <a:lnTo>
                    <a:pt x="435479" y="0"/>
                  </a:lnTo>
                  <a:lnTo>
                    <a:pt x="435479" y="651055"/>
                  </a:lnTo>
                  <a:lnTo>
                    <a:pt x="0" y="6510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xmlns="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H="1" flipV="1">
            <a:off x="6055074" y="2963586"/>
            <a:ext cx="0" cy="6246630"/>
          </a:xfrm>
          <a:prstGeom prst="line">
            <a:avLst/>
          </a:prstGeom>
          <a:ln w="38100" cap="rnd">
            <a:solidFill>
              <a:srgbClr val="424242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AutoShape 3"/>
          <p:cNvSpPr/>
          <p:nvPr/>
        </p:nvSpPr>
        <p:spPr>
          <a:xfrm flipH="1" flipV="1">
            <a:off x="12227198" y="2963586"/>
            <a:ext cx="0" cy="6246630"/>
          </a:xfrm>
          <a:prstGeom prst="line">
            <a:avLst/>
          </a:prstGeom>
          <a:ln w="38100" cap="rnd">
            <a:solidFill>
              <a:srgbClr val="424242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0" name="TextBox 10"/>
          <p:cNvSpPr txBox="1"/>
          <p:nvPr/>
        </p:nvSpPr>
        <p:spPr>
          <a:xfrm>
            <a:off x="1982796" y="1257103"/>
            <a:ext cx="14582912" cy="930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ko-KR" altLang="en-US" sz="6999" b="1" spc="-209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요구사항</a:t>
            </a:r>
            <a:endParaRPr lang="en-US" sz="6999" b="1" spc="-209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1" name="AutoShape 11"/>
          <p:cNvSpPr/>
          <p:nvPr/>
        </p:nvSpPr>
        <p:spPr>
          <a:xfrm>
            <a:off x="0" y="2953602"/>
            <a:ext cx="18288000" cy="0"/>
          </a:xfrm>
          <a:prstGeom prst="line">
            <a:avLst/>
          </a:prstGeom>
          <a:ln w="38100" cap="rnd">
            <a:solidFill>
              <a:srgbClr val="424242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2" name="AutoShape 12"/>
          <p:cNvSpPr/>
          <p:nvPr/>
        </p:nvSpPr>
        <p:spPr>
          <a:xfrm>
            <a:off x="0" y="9258300"/>
            <a:ext cx="18288000" cy="0"/>
          </a:xfrm>
          <a:prstGeom prst="line">
            <a:avLst/>
          </a:prstGeom>
          <a:ln w="38100" cap="rnd">
            <a:solidFill>
              <a:srgbClr val="424242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13" name="Group 13"/>
          <p:cNvGrpSpPr/>
          <p:nvPr/>
        </p:nvGrpSpPr>
        <p:grpSpPr>
          <a:xfrm>
            <a:off x="1028700" y="1330298"/>
            <a:ext cx="650534" cy="650534"/>
            <a:chOff x="0" y="0"/>
            <a:chExt cx="867378" cy="867378"/>
          </a:xfrm>
        </p:grpSpPr>
        <p:sp>
          <p:nvSpPr>
            <p:cNvPr id="14" name="AutoShape 14"/>
            <p:cNvSpPr/>
            <p:nvPr/>
          </p:nvSpPr>
          <p:spPr>
            <a:xfrm>
              <a:off x="0" y="433689"/>
              <a:ext cx="867378" cy="0"/>
            </a:xfrm>
            <a:prstGeom prst="line">
              <a:avLst/>
            </a:prstGeom>
            <a:ln w="1397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5" name="AutoShape 15"/>
            <p:cNvSpPr/>
            <p:nvPr/>
          </p:nvSpPr>
          <p:spPr>
            <a:xfrm flipV="1">
              <a:off x="433689" y="0"/>
              <a:ext cx="0" cy="867378"/>
            </a:xfrm>
            <a:prstGeom prst="line">
              <a:avLst/>
            </a:prstGeom>
            <a:ln w="1397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6" name="AutoShape 16"/>
            <p:cNvSpPr/>
            <p:nvPr/>
          </p:nvSpPr>
          <p:spPr>
            <a:xfrm flipV="1">
              <a:off x="127025" y="127025"/>
              <a:ext cx="613329" cy="613329"/>
            </a:xfrm>
            <a:prstGeom prst="line">
              <a:avLst/>
            </a:prstGeom>
            <a:ln w="1397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" name="AutoShape 17"/>
            <p:cNvSpPr/>
            <p:nvPr/>
          </p:nvSpPr>
          <p:spPr>
            <a:xfrm flipH="1" flipV="1">
              <a:off x="127025" y="127025"/>
              <a:ext cx="613329" cy="613329"/>
            </a:xfrm>
            <a:prstGeom prst="line">
              <a:avLst/>
            </a:prstGeom>
            <a:ln w="1397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8" name="Group 7">
            <a:extLst>
              <a:ext uri="{FF2B5EF4-FFF2-40B4-BE49-F238E27FC236}">
                <a16:creationId xmlns:a16="http://schemas.microsoft.com/office/drawing/2014/main" id="{2DFF0B6A-DBCE-B696-542C-292AC1A08C46}"/>
              </a:ext>
            </a:extLst>
          </p:cNvPr>
          <p:cNvGrpSpPr/>
          <p:nvPr/>
        </p:nvGrpSpPr>
        <p:grpSpPr>
          <a:xfrm>
            <a:off x="152400" y="3081875"/>
            <a:ext cx="788928" cy="809888"/>
            <a:chOff x="0" y="0"/>
            <a:chExt cx="812800" cy="812800"/>
          </a:xfrm>
        </p:grpSpPr>
        <p:sp>
          <p:nvSpPr>
            <p:cNvPr id="19" name="Freeform 8">
              <a:extLst>
                <a:ext uri="{FF2B5EF4-FFF2-40B4-BE49-F238E27FC236}">
                  <a16:creationId xmlns:a16="http://schemas.microsoft.com/office/drawing/2014/main" id="{132AD769-6E22-BC0F-CBC5-C72958230A4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4A60DD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0" name="TextBox 9">
              <a:extLst>
                <a:ext uri="{FF2B5EF4-FFF2-40B4-BE49-F238E27FC236}">
                  <a16:creationId xmlns:a16="http://schemas.microsoft.com/office/drawing/2014/main" id="{C8D55489-DD63-C6F3-2C70-5E8F35A5D6FF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21" name="TextBox 17">
            <a:extLst>
              <a:ext uri="{FF2B5EF4-FFF2-40B4-BE49-F238E27FC236}">
                <a16:creationId xmlns:a16="http://schemas.microsoft.com/office/drawing/2014/main" id="{F6000D20-8CD9-90C6-61BF-14FE31CF95A5}"/>
              </a:ext>
            </a:extLst>
          </p:cNvPr>
          <p:cNvSpPr txBox="1"/>
          <p:nvPr/>
        </p:nvSpPr>
        <p:spPr>
          <a:xfrm>
            <a:off x="-36742" y="3286503"/>
            <a:ext cx="1167211" cy="445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ko-KR" altLang="en-US" sz="2800" b="1" spc="-28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나</a:t>
            </a:r>
            <a:endParaRPr lang="en-US" sz="2800" b="1" spc="-28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grpSp>
        <p:nvGrpSpPr>
          <p:cNvPr id="22" name="Group 7">
            <a:extLst>
              <a:ext uri="{FF2B5EF4-FFF2-40B4-BE49-F238E27FC236}">
                <a16:creationId xmlns:a16="http://schemas.microsoft.com/office/drawing/2014/main" id="{B52E3072-C03A-9719-8E7E-8E1A65065363}"/>
              </a:ext>
            </a:extLst>
          </p:cNvPr>
          <p:cNvGrpSpPr/>
          <p:nvPr/>
        </p:nvGrpSpPr>
        <p:grpSpPr>
          <a:xfrm>
            <a:off x="6218635" y="3110348"/>
            <a:ext cx="788928" cy="809888"/>
            <a:chOff x="0" y="0"/>
            <a:chExt cx="812800" cy="812800"/>
          </a:xfrm>
        </p:grpSpPr>
        <p:sp>
          <p:nvSpPr>
            <p:cNvPr id="23" name="Freeform 8">
              <a:extLst>
                <a:ext uri="{FF2B5EF4-FFF2-40B4-BE49-F238E27FC236}">
                  <a16:creationId xmlns:a16="http://schemas.microsoft.com/office/drawing/2014/main" id="{11D87473-5FD2-760C-A535-0A07C14490B8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4A60DD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4" name="TextBox 9">
              <a:extLst>
                <a:ext uri="{FF2B5EF4-FFF2-40B4-BE49-F238E27FC236}">
                  <a16:creationId xmlns:a16="http://schemas.microsoft.com/office/drawing/2014/main" id="{8F0D73BA-1992-E375-427E-702E9D7E26C4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25" name="TextBox 17">
            <a:extLst>
              <a:ext uri="{FF2B5EF4-FFF2-40B4-BE49-F238E27FC236}">
                <a16:creationId xmlns:a16="http://schemas.microsoft.com/office/drawing/2014/main" id="{201D89C5-9551-0282-92E9-0A654E69D2C9}"/>
              </a:ext>
            </a:extLst>
          </p:cNvPr>
          <p:cNvSpPr txBox="1"/>
          <p:nvPr/>
        </p:nvSpPr>
        <p:spPr>
          <a:xfrm>
            <a:off x="6029493" y="3301106"/>
            <a:ext cx="1167211" cy="445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ko-KR" altLang="en-US" sz="2800" b="1" spc="-28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친구</a:t>
            </a:r>
            <a:endParaRPr lang="en-US" sz="2800" b="1" spc="-28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grpSp>
        <p:nvGrpSpPr>
          <p:cNvPr id="26" name="Group 7">
            <a:extLst>
              <a:ext uri="{FF2B5EF4-FFF2-40B4-BE49-F238E27FC236}">
                <a16:creationId xmlns:a16="http://schemas.microsoft.com/office/drawing/2014/main" id="{3720AB45-4DEC-373A-11D5-C9348D5FAF5F}"/>
              </a:ext>
            </a:extLst>
          </p:cNvPr>
          <p:cNvGrpSpPr/>
          <p:nvPr/>
        </p:nvGrpSpPr>
        <p:grpSpPr>
          <a:xfrm>
            <a:off x="12365691" y="3080470"/>
            <a:ext cx="788928" cy="809888"/>
            <a:chOff x="0" y="0"/>
            <a:chExt cx="812800" cy="812800"/>
          </a:xfrm>
        </p:grpSpPr>
        <p:sp>
          <p:nvSpPr>
            <p:cNvPr id="27" name="Freeform 8">
              <a:extLst>
                <a:ext uri="{FF2B5EF4-FFF2-40B4-BE49-F238E27FC236}">
                  <a16:creationId xmlns:a16="http://schemas.microsoft.com/office/drawing/2014/main" id="{198D518B-4900-F13C-C2D6-836221567F48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4A60DD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8" name="TextBox 9">
              <a:extLst>
                <a:ext uri="{FF2B5EF4-FFF2-40B4-BE49-F238E27FC236}">
                  <a16:creationId xmlns:a16="http://schemas.microsoft.com/office/drawing/2014/main" id="{A61AC190-7EF8-4B78-DF86-5F309CCF9430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29" name="TextBox 17">
            <a:extLst>
              <a:ext uri="{FF2B5EF4-FFF2-40B4-BE49-F238E27FC236}">
                <a16:creationId xmlns:a16="http://schemas.microsoft.com/office/drawing/2014/main" id="{BB0C58A6-6F35-5EC8-6D94-E547E170C74E}"/>
              </a:ext>
            </a:extLst>
          </p:cNvPr>
          <p:cNvSpPr txBox="1"/>
          <p:nvPr/>
        </p:nvSpPr>
        <p:spPr>
          <a:xfrm>
            <a:off x="12176549" y="3271228"/>
            <a:ext cx="1167211" cy="445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altLang="ko-KR" sz="2800" b="1" spc="-28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AI</a:t>
            </a:r>
            <a:endParaRPr lang="en-US" sz="2800" b="1" spc="-28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30" name="TextBox 8">
            <a:extLst>
              <a:ext uri="{FF2B5EF4-FFF2-40B4-BE49-F238E27FC236}">
                <a16:creationId xmlns:a16="http://schemas.microsoft.com/office/drawing/2014/main" id="{A2A09B3F-206B-357E-8A17-ED5715970BC5}"/>
              </a:ext>
            </a:extLst>
          </p:cNvPr>
          <p:cNvSpPr txBox="1"/>
          <p:nvPr/>
        </p:nvSpPr>
        <p:spPr>
          <a:xfrm>
            <a:off x="-36742" y="4799925"/>
            <a:ext cx="6597669" cy="34805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39748" lvl="1" indent="-269874" algn="l">
              <a:lnSpc>
                <a:spcPts val="4574"/>
              </a:lnSpc>
              <a:buFont typeface="Arial"/>
              <a:buChar char="•"/>
            </a:pPr>
            <a:r>
              <a:rPr lang="ko-KR" altLang="en-US" sz="2499">
                <a:solidFill>
                  <a:srgbClr val="424242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집중 목표를 여러 개 입력하고 싶다</a:t>
            </a:r>
            <a:endParaRPr lang="en-US" sz="2499">
              <a:solidFill>
                <a:srgbClr val="424242"/>
              </a:solidFill>
              <a:latin typeface="Tlab 돋움 레귤러"/>
              <a:ea typeface="Tlab 돋움 레귤러"/>
              <a:cs typeface="Tlab 돋움 레귤러"/>
              <a:sym typeface="Tlab 돋움 레귤러"/>
            </a:endParaRPr>
          </a:p>
          <a:p>
            <a:pPr marL="539748" lvl="1" indent="-269874" algn="l">
              <a:lnSpc>
                <a:spcPts val="4574"/>
              </a:lnSpc>
              <a:buFont typeface="Arial"/>
              <a:buChar char="•"/>
            </a:pPr>
            <a:r>
              <a:rPr lang="ko-KR" altLang="en-US" sz="2499">
                <a:solidFill>
                  <a:srgbClr val="424242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목표를 선택해서 집중 시작하고 싶다</a:t>
            </a:r>
            <a:endParaRPr lang="en-US" altLang="ko-KR" sz="2499">
              <a:solidFill>
                <a:srgbClr val="424242"/>
              </a:solidFill>
              <a:latin typeface="Tlab 돋움 레귤러"/>
              <a:ea typeface="Tlab 돋움 레귤러"/>
              <a:cs typeface="Tlab 돋움 레귤러"/>
              <a:sym typeface="Tlab 돋움 레귤러"/>
            </a:endParaRPr>
          </a:p>
          <a:p>
            <a:pPr marL="539748" lvl="1" indent="-269874" algn="l">
              <a:lnSpc>
                <a:spcPts val="4574"/>
              </a:lnSpc>
              <a:buFont typeface="Arial"/>
              <a:buChar char="•"/>
            </a:pPr>
            <a:r>
              <a:rPr lang="ko-KR" altLang="en-US" sz="2499">
                <a:solidFill>
                  <a:srgbClr val="424242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잘못 입력한 목표를 삭제하고 싶다</a:t>
            </a:r>
            <a:endParaRPr lang="en-US" altLang="ko-KR" sz="2499">
              <a:solidFill>
                <a:srgbClr val="424242"/>
              </a:solidFill>
              <a:latin typeface="Tlab 돋움 레귤러"/>
              <a:ea typeface="Tlab 돋움 레귤러"/>
              <a:cs typeface="Tlab 돋움 레귤러"/>
              <a:sym typeface="Tlab 돋움 레귤러"/>
            </a:endParaRPr>
          </a:p>
          <a:p>
            <a:pPr marL="539748" lvl="1" indent="-269874" algn="l">
              <a:lnSpc>
                <a:spcPts val="4574"/>
              </a:lnSpc>
              <a:buFont typeface="Arial"/>
              <a:buChar char="•"/>
            </a:pPr>
            <a:r>
              <a:rPr lang="ko-KR" altLang="en-US" sz="2499">
                <a:solidFill>
                  <a:srgbClr val="424242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집중이 </a:t>
            </a:r>
            <a:r>
              <a:rPr lang="ko-KR" altLang="en-US" sz="2499" err="1">
                <a:solidFill>
                  <a:srgbClr val="424242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끝났을때</a:t>
            </a:r>
            <a:r>
              <a:rPr lang="ko-KR" altLang="en-US" sz="2499">
                <a:solidFill>
                  <a:srgbClr val="424242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 완료 표시를 하고 싶다</a:t>
            </a:r>
            <a:endParaRPr lang="en-US" altLang="ko-KR" sz="2499">
              <a:solidFill>
                <a:srgbClr val="424242"/>
              </a:solidFill>
              <a:latin typeface="Tlab 돋움 레귤러"/>
              <a:ea typeface="Tlab 돋움 레귤러"/>
              <a:cs typeface="Tlab 돋움 레귤러"/>
              <a:sym typeface="Tlab 돋움 레귤러"/>
            </a:endParaRPr>
          </a:p>
          <a:p>
            <a:pPr marL="539748" lvl="1" indent="-269874" algn="l">
              <a:lnSpc>
                <a:spcPts val="4574"/>
              </a:lnSpc>
              <a:buFont typeface="Arial"/>
              <a:buChar char="•"/>
            </a:pPr>
            <a:r>
              <a:rPr lang="ko-KR" altLang="en-US" sz="2499">
                <a:solidFill>
                  <a:srgbClr val="424242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집중이 끝났다는 알림을 받고 싶다 </a:t>
            </a:r>
            <a:endParaRPr lang="en-US" sz="2499">
              <a:solidFill>
                <a:srgbClr val="424242"/>
              </a:solidFill>
              <a:latin typeface="Tlab 돋움 레귤러"/>
              <a:ea typeface="Tlab 돋움 레귤러"/>
              <a:cs typeface="Tlab 돋움 레귤러"/>
              <a:sym typeface="Tlab 돋움 레귤러"/>
            </a:endParaRPr>
          </a:p>
          <a:p>
            <a:pPr marL="539748" lvl="1" indent="-269874" algn="l">
              <a:lnSpc>
                <a:spcPts val="4574"/>
              </a:lnSpc>
              <a:buFont typeface="Arial"/>
              <a:buChar char="•"/>
            </a:pPr>
            <a:r>
              <a:rPr lang="ko-KR" altLang="en-US" sz="2499">
                <a:solidFill>
                  <a:srgbClr val="424242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집중 기록이나 통계를 보고 싶다</a:t>
            </a:r>
            <a:endParaRPr lang="en-US" sz="2499">
              <a:solidFill>
                <a:srgbClr val="424242"/>
              </a:solidFill>
              <a:latin typeface="Tlab 돋움 레귤러"/>
              <a:ea typeface="Tlab 돋움 레귤러"/>
              <a:cs typeface="Tlab 돋움 레귤러"/>
              <a:sym typeface="Tlab 돋움 레귤러"/>
            </a:endParaRPr>
          </a:p>
        </p:txBody>
      </p:sp>
      <p:sp>
        <p:nvSpPr>
          <p:cNvPr id="31" name="TextBox 8">
            <a:extLst>
              <a:ext uri="{FF2B5EF4-FFF2-40B4-BE49-F238E27FC236}">
                <a16:creationId xmlns:a16="http://schemas.microsoft.com/office/drawing/2014/main" id="{75D747C1-C085-7D8E-32AF-FB217B2ABD21}"/>
              </a:ext>
            </a:extLst>
          </p:cNvPr>
          <p:cNvSpPr txBox="1"/>
          <p:nvPr/>
        </p:nvSpPr>
        <p:spPr>
          <a:xfrm>
            <a:off x="6080656" y="4799924"/>
            <a:ext cx="6597669" cy="34805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39748" lvl="1" indent="-269874" algn="l">
              <a:lnSpc>
                <a:spcPts val="4574"/>
              </a:lnSpc>
              <a:buFont typeface="Arial"/>
              <a:buChar char="•"/>
            </a:pPr>
            <a:r>
              <a:rPr lang="ko-KR" altLang="en-US" sz="2499">
                <a:solidFill>
                  <a:srgbClr val="424242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원형 타이머이고 진행도가 표시되면 좋겠다</a:t>
            </a:r>
            <a:endParaRPr lang="en-US" altLang="ko-KR" sz="2499">
              <a:solidFill>
                <a:srgbClr val="424242"/>
              </a:solidFill>
              <a:latin typeface="Tlab 돋움 레귤러"/>
              <a:ea typeface="Tlab 돋움 레귤러"/>
              <a:cs typeface="Tlab 돋움 레귤러"/>
              <a:sym typeface="Tlab 돋움 레귤러"/>
            </a:endParaRPr>
          </a:p>
          <a:p>
            <a:pPr marL="539748" lvl="1" indent="-269874" algn="l">
              <a:lnSpc>
                <a:spcPts val="4574"/>
              </a:lnSpc>
              <a:buFont typeface="Arial"/>
              <a:buChar char="•"/>
            </a:pPr>
            <a:r>
              <a:rPr lang="ko-KR" altLang="en-US" sz="2499">
                <a:solidFill>
                  <a:srgbClr val="424242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입력한 목표를 리스트로 보고 싶다</a:t>
            </a:r>
            <a:endParaRPr lang="en-US" altLang="ko-KR" sz="2499">
              <a:solidFill>
                <a:srgbClr val="424242"/>
              </a:solidFill>
              <a:latin typeface="Tlab 돋움 레귤러"/>
              <a:ea typeface="Tlab 돋움 레귤러"/>
              <a:cs typeface="Tlab 돋움 레귤러"/>
              <a:sym typeface="Tlab 돋움 레귤러"/>
            </a:endParaRPr>
          </a:p>
          <a:p>
            <a:pPr marL="539748" lvl="1" indent="-269874" algn="l">
              <a:lnSpc>
                <a:spcPts val="4574"/>
              </a:lnSpc>
              <a:buFont typeface="Arial"/>
              <a:buChar char="•"/>
            </a:pPr>
            <a:r>
              <a:rPr lang="ko-KR" altLang="en-US" sz="2499">
                <a:solidFill>
                  <a:srgbClr val="424242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선택한 목표를 타이머로 시작한다</a:t>
            </a:r>
            <a:endParaRPr lang="en-US" altLang="ko-KR" sz="2499">
              <a:solidFill>
                <a:srgbClr val="424242"/>
              </a:solidFill>
              <a:latin typeface="Tlab 돋움 레귤러"/>
              <a:ea typeface="Tlab 돋움 레귤러"/>
              <a:cs typeface="Tlab 돋움 레귤러"/>
              <a:sym typeface="Tlab 돋움 레귤러"/>
            </a:endParaRPr>
          </a:p>
          <a:p>
            <a:pPr marL="539748" lvl="1" indent="-269874" algn="l">
              <a:lnSpc>
                <a:spcPts val="4574"/>
              </a:lnSpc>
              <a:buFont typeface="Arial"/>
              <a:buChar char="•"/>
            </a:pPr>
            <a:r>
              <a:rPr lang="ko-KR" altLang="en-US" sz="2499">
                <a:solidFill>
                  <a:srgbClr val="424242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집중 시간을 직접 설정하고 싶다</a:t>
            </a:r>
            <a:endParaRPr lang="en-US" sz="2499">
              <a:solidFill>
                <a:srgbClr val="424242"/>
              </a:solidFill>
              <a:latin typeface="Tlab 돋움 레귤러"/>
              <a:ea typeface="Tlab 돋움 레귤러"/>
              <a:cs typeface="Tlab 돋움 레귤러"/>
              <a:sym typeface="Tlab 돋움 레귤러"/>
            </a:endParaRPr>
          </a:p>
          <a:p>
            <a:pPr marL="539748" lvl="1" indent="-269874" algn="l">
              <a:lnSpc>
                <a:spcPts val="4574"/>
              </a:lnSpc>
              <a:buFont typeface="Arial"/>
              <a:buChar char="•"/>
            </a:pPr>
            <a:r>
              <a:rPr lang="ko-KR" altLang="en-US" sz="2499">
                <a:solidFill>
                  <a:srgbClr val="424242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집중 기록이나 통계를 보고 싶다</a:t>
            </a:r>
            <a:endParaRPr lang="en-US" altLang="ko-KR" sz="2499">
              <a:solidFill>
                <a:srgbClr val="424242"/>
              </a:solidFill>
              <a:latin typeface="Tlab 돋움 레귤러"/>
              <a:ea typeface="Tlab 돋움 레귤러"/>
              <a:cs typeface="Tlab 돋움 레귤러"/>
              <a:sym typeface="Tlab 돋움 레귤러"/>
            </a:endParaRPr>
          </a:p>
          <a:p>
            <a:pPr marL="539748" lvl="1" indent="-269874" algn="l">
              <a:lnSpc>
                <a:spcPts val="4574"/>
              </a:lnSpc>
              <a:buFont typeface="Arial"/>
              <a:buChar char="•"/>
            </a:pPr>
            <a:r>
              <a:rPr lang="ko-KR" altLang="en-US" sz="2499">
                <a:solidFill>
                  <a:srgbClr val="424242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이전에 입력한 목표가 남아있으면 좋겠다</a:t>
            </a:r>
            <a:endParaRPr lang="en-US" sz="2499">
              <a:solidFill>
                <a:srgbClr val="424242"/>
              </a:solidFill>
              <a:latin typeface="Tlab 돋움 레귤러"/>
              <a:ea typeface="Tlab 돋움 레귤러"/>
              <a:cs typeface="Tlab 돋움 레귤러"/>
              <a:sym typeface="Tlab 돋움 레귤러"/>
            </a:endParaRPr>
          </a:p>
        </p:txBody>
      </p:sp>
      <p:sp>
        <p:nvSpPr>
          <p:cNvPr id="32" name="TextBox 8">
            <a:extLst>
              <a:ext uri="{FF2B5EF4-FFF2-40B4-BE49-F238E27FC236}">
                <a16:creationId xmlns:a16="http://schemas.microsoft.com/office/drawing/2014/main" id="{AF9D4A3B-53A1-0268-12E2-F2BB703F6EC7}"/>
              </a:ext>
            </a:extLst>
          </p:cNvPr>
          <p:cNvSpPr txBox="1"/>
          <p:nvPr/>
        </p:nvSpPr>
        <p:spPr>
          <a:xfrm>
            <a:off x="12146891" y="4823966"/>
            <a:ext cx="6597669" cy="34805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39748" lvl="1" indent="-269874" algn="l">
              <a:lnSpc>
                <a:spcPts val="4574"/>
              </a:lnSpc>
              <a:buFont typeface="Arial"/>
              <a:buChar char="•"/>
            </a:pPr>
            <a:r>
              <a:rPr lang="ko-KR" altLang="en-US" sz="2499">
                <a:solidFill>
                  <a:srgbClr val="424242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타이머를 시작하면 남을 시간을 보고 싶다 </a:t>
            </a:r>
            <a:endParaRPr lang="en-US" altLang="ko-KR" sz="2499">
              <a:solidFill>
                <a:srgbClr val="424242"/>
              </a:solidFill>
              <a:latin typeface="Tlab 돋움 레귤러"/>
              <a:ea typeface="Tlab 돋움 레귤러"/>
              <a:cs typeface="Tlab 돋움 레귤러"/>
              <a:sym typeface="Tlab 돋움 레귤러"/>
            </a:endParaRPr>
          </a:p>
          <a:p>
            <a:pPr marL="539748" lvl="1" indent="-269874" algn="l">
              <a:lnSpc>
                <a:spcPts val="4574"/>
              </a:lnSpc>
              <a:buFont typeface="Arial"/>
              <a:buChar char="•"/>
            </a:pPr>
            <a:r>
              <a:rPr lang="ko-KR" altLang="en-US" sz="2499">
                <a:solidFill>
                  <a:srgbClr val="424242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목표마다 다른 집중 시간을 설정하고 싶다</a:t>
            </a:r>
            <a:endParaRPr lang="en-US" altLang="ko-KR" sz="2499">
              <a:solidFill>
                <a:srgbClr val="424242"/>
              </a:solidFill>
              <a:latin typeface="Tlab 돋움 레귤러"/>
              <a:ea typeface="Tlab 돋움 레귤러"/>
              <a:cs typeface="Tlab 돋움 레귤러"/>
              <a:sym typeface="Tlab 돋움 레귤러"/>
            </a:endParaRPr>
          </a:p>
          <a:p>
            <a:pPr marL="539748" lvl="1" indent="-269874" algn="l">
              <a:lnSpc>
                <a:spcPts val="4574"/>
              </a:lnSpc>
              <a:buFont typeface="Arial"/>
              <a:buChar char="•"/>
            </a:pPr>
            <a:r>
              <a:rPr lang="ko-KR" altLang="en-US" sz="2499">
                <a:solidFill>
                  <a:srgbClr val="424242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집중이 끝났다는 알림을 받고 싶다</a:t>
            </a:r>
            <a:endParaRPr lang="en-US" altLang="ko-KR" sz="2499">
              <a:solidFill>
                <a:srgbClr val="424242"/>
              </a:solidFill>
              <a:latin typeface="Tlab 돋움 레귤러"/>
              <a:ea typeface="Tlab 돋움 레귤러"/>
              <a:cs typeface="Tlab 돋움 레귤러"/>
              <a:sym typeface="Tlab 돋움 레귤러"/>
            </a:endParaRPr>
          </a:p>
          <a:p>
            <a:pPr marL="539748" lvl="1" indent="-269874" algn="l">
              <a:lnSpc>
                <a:spcPts val="4574"/>
              </a:lnSpc>
              <a:buFont typeface="Arial"/>
              <a:buChar char="•"/>
            </a:pPr>
            <a:r>
              <a:rPr lang="ko-KR" altLang="en-US" sz="2499">
                <a:solidFill>
                  <a:srgbClr val="424242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집중 습관을 꾸준히 이어가고 싶다</a:t>
            </a:r>
            <a:endParaRPr lang="en-US" altLang="ko-KR" sz="2499">
              <a:solidFill>
                <a:srgbClr val="424242"/>
              </a:solidFill>
              <a:latin typeface="Tlab 돋움 레귤러"/>
              <a:ea typeface="Tlab 돋움 레귤러"/>
              <a:cs typeface="Tlab 돋움 레귤러"/>
              <a:sym typeface="Tlab 돋움 레귤러"/>
            </a:endParaRPr>
          </a:p>
          <a:p>
            <a:pPr marL="539748" lvl="1" indent="-269874" algn="l">
              <a:lnSpc>
                <a:spcPts val="4574"/>
              </a:lnSpc>
              <a:buFont typeface="Arial"/>
              <a:buChar char="•"/>
            </a:pPr>
            <a:r>
              <a:rPr lang="ko-KR" altLang="en-US" sz="2499">
                <a:solidFill>
                  <a:srgbClr val="424242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모든 목표와 진행 상태를 저장하고 싶다</a:t>
            </a:r>
            <a:endParaRPr lang="en-US" sz="2499">
              <a:solidFill>
                <a:srgbClr val="424242"/>
              </a:solidFill>
              <a:latin typeface="Tlab 돋움 레귤러"/>
              <a:ea typeface="Tlab 돋움 레귤러"/>
              <a:cs typeface="Tlab 돋움 레귤러"/>
              <a:sym typeface="Tlab 돋움 레귤러"/>
            </a:endParaRPr>
          </a:p>
          <a:p>
            <a:pPr marL="539748" lvl="1" indent="-269874" algn="l">
              <a:lnSpc>
                <a:spcPts val="4574"/>
              </a:lnSpc>
              <a:buFont typeface="Arial"/>
              <a:buChar char="•"/>
            </a:pPr>
            <a:r>
              <a:rPr lang="ko-KR" altLang="en-US" sz="2499">
                <a:solidFill>
                  <a:srgbClr val="424242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집중 통계를 그래프로 그려준다</a:t>
            </a:r>
            <a:endParaRPr lang="en-US" sz="2499">
              <a:solidFill>
                <a:srgbClr val="424242"/>
              </a:solidFill>
              <a:latin typeface="Tlab 돋움 레귤러"/>
              <a:ea typeface="Tlab 돋움 레귤러"/>
              <a:cs typeface="Tlab 돋움 레귤러"/>
              <a:sym typeface="Tlab 돋움 레귤러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982796" y="1257103"/>
            <a:ext cx="14586701" cy="930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ko-KR" altLang="en-US" sz="6999" b="1" spc="-209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주요 기능</a:t>
            </a:r>
            <a:endParaRPr lang="en-US" sz="6999" b="1" spc="-209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317138" y="3578500"/>
            <a:ext cx="6991253" cy="8740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ko-KR" altLang="en-US" sz="2500" spc="-25">
                <a:solidFill>
                  <a:srgbClr val="424242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집중할 시간을 설정하고 타이머로 관리</a:t>
            </a:r>
            <a:r>
              <a:rPr lang="en-US" altLang="ko-KR" sz="2500" spc="-25">
                <a:solidFill>
                  <a:srgbClr val="424242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/>
            </a:r>
            <a:br>
              <a:rPr lang="en-US" altLang="ko-KR" sz="2500" spc="-25">
                <a:solidFill>
                  <a:srgbClr val="424242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</a:br>
            <a:r>
              <a:rPr lang="en-US" altLang="ko-KR" sz="2500" spc="-25">
                <a:solidFill>
                  <a:srgbClr val="424242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25</a:t>
            </a:r>
            <a:r>
              <a:rPr lang="ko-KR" altLang="en-US" sz="2500" spc="-25">
                <a:solidFill>
                  <a:srgbClr val="424242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분 집중 </a:t>
            </a:r>
            <a:r>
              <a:rPr lang="en-US" altLang="ko-KR" sz="2500" spc="-25">
                <a:solidFill>
                  <a:srgbClr val="424242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+ 5</a:t>
            </a:r>
            <a:r>
              <a:rPr lang="ko-KR" altLang="en-US" sz="2500" spc="-25">
                <a:solidFill>
                  <a:srgbClr val="424242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분 휴식 </a:t>
            </a:r>
            <a:r>
              <a:rPr lang="en-US" altLang="ko-KR" sz="2500" spc="-25">
                <a:solidFill>
                  <a:srgbClr val="424242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/ </a:t>
            </a:r>
            <a:r>
              <a:rPr lang="ko-KR" altLang="en-US" sz="2500" spc="-25">
                <a:solidFill>
                  <a:srgbClr val="424242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자유롭게 시간 설정</a:t>
            </a:r>
            <a:endParaRPr lang="en-US" sz="2500" spc="-25">
              <a:solidFill>
                <a:srgbClr val="424242"/>
              </a:solidFill>
              <a:latin typeface="Tlab 돋움 레귤러"/>
              <a:ea typeface="Tlab 돋움 레귤러"/>
              <a:cs typeface="Tlab 돋움 레귤러"/>
              <a:sym typeface="Tlab 돋움 레귤러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9298466" y="3578500"/>
            <a:ext cx="7714471" cy="4251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ko-KR" altLang="en-US" sz="2500" spc="-25">
                <a:solidFill>
                  <a:srgbClr val="424242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하루</a:t>
            </a:r>
            <a:r>
              <a:rPr lang="en-US" altLang="ko-KR" sz="2500" spc="-25">
                <a:solidFill>
                  <a:srgbClr val="424242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/</a:t>
            </a:r>
            <a:r>
              <a:rPr lang="ko-KR" altLang="en-US" sz="2500" spc="-25">
                <a:solidFill>
                  <a:srgbClr val="424242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주간</a:t>
            </a:r>
            <a:r>
              <a:rPr lang="en-US" altLang="ko-KR" sz="2500" spc="-25">
                <a:solidFill>
                  <a:srgbClr val="424242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/</a:t>
            </a:r>
            <a:r>
              <a:rPr lang="ko-KR" altLang="en-US" sz="2500" spc="-25">
                <a:solidFill>
                  <a:srgbClr val="424242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월간 단위 통계 확인</a:t>
            </a:r>
            <a:endParaRPr lang="en-US" sz="2500" spc="-25">
              <a:solidFill>
                <a:srgbClr val="424242"/>
              </a:solidFill>
              <a:latin typeface="Tlab 돋움 레귤러"/>
              <a:ea typeface="Tlab 돋움 레귤러"/>
              <a:cs typeface="Tlab 돋움 레귤러"/>
              <a:sym typeface="Tlab 돋움 레귤러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317138" y="5721243"/>
            <a:ext cx="6991253" cy="8740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ko-KR" altLang="en-US" sz="2500" spc="-25">
                <a:solidFill>
                  <a:srgbClr val="424242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하루 집중 목표 시간 설정</a:t>
            </a:r>
            <a:r>
              <a:rPr lang="en-US" altLang="ko-KR" sz="2500" spc="-25">
                <a:solidFill>
                  <a:srgbClr val="424242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, </a:t>
            </a:r>
            <a:r>
              <a:rPr lang="ko-KR" altLang="en-US" sz="2500" spc="-25">
                <a:solidFill>
                  <a:srgbClr val="424242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목표 </a:t>
            </a:r>
            <a:r>
              <a:rPr lang="ko-KR" altLang="en-US" sz="2500" spc="-25" err="1">
                <a:solidFill>
                  <a:srgbClr val="424242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달성률</a:t>
            </a:r>
            <a:r>
              <a:rPr lang="ko-KR" altLang="en-US" sz="2500" spc="-25">
                <a:solidFill>
                  <a:srgbClr val="424242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 </a:t>
            </a:r>
            <a:r>
              <a:rPr lang="en-US" altLang="ko-KR" sz="2500" spc="-25">
                <a:solidFill>
                  <a:srgbClr val="424242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UI</a:t>
            </a:r>
            <a:r>
              <a:rPr lang="ko-KR" altLang="en-US" sz="2500" spc="-25">
                <a:solidFill>
                  <a:srgbClr val="424242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로</a:t>
            </a:r>
            <a:r>
              <a:rPr lang="en-US" altLang="ko-KR" sz="2500" spc="-25">
                <a:solidFill>
                  <a:srgbClr val="424242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/>
            </a:r>
            <a:br>
              <a:rPr lang="en-US" altLang="ko-KR" sz="2500" spc="-25">
                <a:solidFill>
                  <a:srgbClr val="424242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</a:br>
            <a:r>
              <a:rPr lang="ko-KR" altLang="en-US" sz="2500" spc="-25">
                <a:solidFill>
                  <a:srgbClr val="424242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시각적으로 제공</a:t>
            </a:r>
            <a:endParaRPr lang="en-US" sz="2500" spc="-25">
              <a:solidFill>
                <a:srgbClr val="424242"/>
              </a:solidFill>
              <a:latin typeface="Tlab 돋움 레귤러"/>
              <a:ea typeface="Tlab 돋움 레귤러"/>
              <a:cs typeface="Tlab 돋움 레귤러"/>
              <a:sym typeface="Tlab 돋움 레귤러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9298466" y="5721243"/>
            <a:ext cx="7714471" cy="422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ko-KR" altLang="en-US" sz="2500" spc="-25">
                <a:solidFill>
                  <a:srgbClr val="424242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누적 시간</a:t>
            </a:r>
            <a:r>
              <a:rPr lang="en-US" altLang="ko-KR" sz="2500" spc="-25">
                <a:solidFill>
                  <a:srgbClr val="424242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, </a:t>
            </a:r>
            <a:r>
              <a:rPr lang="ko-KR" altLang="en-US" sz="2500" spc="-25">
                <a:solidFill>
                  <a:srgbClr val="424242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연속 달성 등 조건 달성 시 배지 제공</a:t>
            </a:r>
            <a:endParaRPr lang="en-US" sz="2500" spc="-25">
              <a:solidFill>
                <a:srgbClr val="424242"/>
              </a:solidFill>
              <a:latin typeface="Tlab 돋움 레귤러"/>
              <a:ea typeface="Tlab 돋움 레귤러"/>
              <a:cs typeface="Tlab 돋움 레귤러"/>
              <a:sym typeface="Tlab 돋움 레귤러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317138" y="7429265"/>
            <a:ext cx="6991253" cy="4251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ko-KR" altLang="en-US" sz="2500" spc="-25">
                <a:solidFill>
                  <a:srgbClr val="424242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집중 완료 시 자동으로 기록 저장</a:t>
            </a:r>
            <a:endParaRPr lang="en-US" sz="2500" spc="-25">
              <a:solidFill>
                <a:srgbClr val="424242"/>
              </a:solidFill>
              <a:latin typeface="Tlab 돋움 레귤러"/>
              <a:ea typeface="Tlab 돋움 레귤러"/>
              <a:cs typeface="Tlab 돋움 레귤러"/>
              <a:sym typeface="Tlab 돋움 레귤러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317137" y="2912900"/>
            <a:ext cx="6074261" cy="4742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892"/>
              </a:lnSpc>
            </a:pPr>
            <a:r>
              <a:rPr lang="en-US" altLang="ko-KR" sz="2800" b="1" spc="-28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Pomodoro</a:t>
            </a:r>
            <a:r>
              <a:rPr lang="ko-KR" altLang="en-US" sz="2800" b="1" spc="-28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타이머 </a:t>
            </a:r>
            <a:r>
              <a:rPr lang="en-US" altLang="ko-KR" sz="2800" b="1" spc="-28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/ </a:t>
            </a:r>
            <a:r>
              <a:rPr lang="ko-KR" altLang="en-US" sz="2800" b="1" spc="-28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일반 집중 모드</a:t>
            </a:r>
            <a:endParaRPr lang="en-US" sz="2800" b="1" spc="-28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9298466" y="2912900"/>
            <a:ext cx="3868586" cy="4753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92"/>
              </a:lnSpc>
            </a:pPr>
            <a:r>
              <a:rPr lang="ko-KR" altLang="en-US" sz="2800" b="1" spc="-28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집중 시간 통계</a:t>
            </a:r>
            <a:endParaRPr lang="en-US" sz="2800" b="1" spc="-28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317138" y="5065034"/>
            <a:ext cx="5448070" cy="4753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92"/>
              </a:lnSpc>
            </a:pPr>
            <a:r>
              <a:rPr lang="ko-KR" altLang="en-US" sz="2800" b="1" spc="-28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목표 설정</a:t>
            </a:r>
            <a:r>
              <a:rPr lang="en-US" sz="2800" b="1" spc="-28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298466" y="5065034"/>
            <a:ext cx="5448070" cy="4753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92"/>
              </a:lnSpc>
            </a:pPr>
            <a:r>
              <a:rPr lang="ko-KR" altLang="en-US" sz="2800" b="1" spc="-28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배지 획득 시스템</a:t>
            </a:r>
            <a:endParaRPr lang="en-US" sz="2800" b="1" spc="-28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317138" y="6758705"/>
            <a:ext cx="5448070" cy="4753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92"/>
              </a:lnSpc>
            </a:pPr>
            <a:r>
              <a:rPr lang="ko-KR" altLang="en-US" sz="2800" b="1" spc="-28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집중 기록 저장</a:t>
            </a:r>
            <a:endParaRPr lang="en-US" sz="2800" b="1" spc="-28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grpSp>
        <p:nvGrpSpPr>
          <p:cNvPr id="15" name="Group 15"/>
          <p:cNvGrpSpPr/>
          <p:nvPr/>
        </p:nvGrpSpPr>
        <p:grpSpPr>
          <a:xfrm>
            <a:off x="1028700" y="1330298"/>
            <a:ext cx="650534" cy="650534"/>
            <a:chOff x="0" y="0"/>
            <a:chExt cx="867378" cy="867378"/>
          </a:xfrm>
        </p:grpSpPr>
        <p:sp>
          <p:nvSpPr>
            <p:cNvPr id="16" name="AutoShape 16"/>
            <p:cNvSpPr/>
            <p:nvPr/>
          </p:nvSpPr>
          <p:spPr>
            <a:xfrm>
              <a:off x="0" y="433689"/>
              <a:ext cx="867378" cy="0"/>
            </a:xfrm>
            <a:prstGeom prst="line">
              <a:avLst/>
            </a:prstGeom>
            <a:ln w="1397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" name="AutoShape 17"/>
            <p:cNvSpPr/>
            <p:nvPr/>
          </p:nvSpPr>
          <p:spPr>
            <a:xfrm flipV="1">
              <a:off x="433689" y="0"/>
              <a:ext cx="0" cy="867378"/>
            </a:xfrm>
            <a:prstGeom prst="line">
              <a:avLst/>
            </a:prstGeom>
            <a:ln w="1397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8" name="AutoShape 18"/>
            <p:cNvSpPr/>
            <p:nvPr/>
          </p:nvSpPr>
          <p:spPr>
            <a:xfrm flipV="1">
              <a:off x="127025" y="127025"/>
              <a:ext cx="613329" cy="613329"/>
            </a:xfrm>
            <a:prstGeom prst="line">
              <a:avLst/>
            </a:prstGeom>
            <a:ln w="1397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9" name="AutoShape 19"/>
            <p:cNvSpPr/>
            <p:nvPr/>
          </p:nvSpPr>
          <p:spPr>
            <a:xfrm flipH="1" flipV="1">
              <a:off x="127025" y="127025"/>
              <a:ext cx="613329" cy="613329"/>
            </a:xfrm>
            <a:prstGeom prst="line">
              <a:avLst/>
            </a:prstGeom>
            <a:ln w="1397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20" name="TextBox 13">
            <a:extLst>
              <a:ext uri="{FF2B5EF4-FFF2-40B4-BE49-F238E27FC236}">
                <a16:creationId xmlns:a16="http://schemas.microsoft.com/office/drawing/2014/main" id="{255B4A1E-E7D4-A5D3-52AF-60BA72A4A4B6}"/>
              </a:ext>
            </a:extLst>
          </p:cNvPr>
          <p:cNvSpPr txBox="1"/>
          <p:nvPr/>
        </p:nvSpPr>
        <p:spPr>
          <a:xfrm>
            <a:off x="9276146" y="6743700"/>
            <a:ext cx="5448070" cy="4753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92"/>
              </a:lnSpc>
            </a:pPr>
            <a:r>
              <a:rPr lang="ko-KR" altLang="en-US" sz="2800" b="1" spc="-28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알림 설정</a:t>
            </a:r>
            <a:endParaRPr lang="en-US" sz="2800" b="1" spc="-28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42E8E0E8-6D42-8DB4-AB81-549C168DCC69}"/>
              </a:ext>
            </a:extLst>
          </p:cNvPr>
          <p:cNvSpPr txBox="1"/>
          <p:nvPr/>
        </p:nvSpPr>
        <p:spPr>
          <a:xfrm>
            <a:off x="9276146" y="7400309"/>
            <a:ext cx="7714471" cy="8740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ko-KR" altLang="en-US" sz="2500" spc="-25">
                <a:solidFill>
                  <a:srgbClr val="424242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사용자가 지정한 시간에 맞춰</a:t>
            </a:r>
            <a:r>
              <a:rPr lang="en-US" altLang="ko-KR" sz="2500" spc="-25">
                <a:solidFill>
                  <a:srgbClr val="424242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 </a:t>
            </a:r>
            <a:r>
              <a:rPr lang="ko-KR" altLang="en-US" sz="2500" spc="-25">
                <a:solidFill>
                  <a:srgbClr val="424242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집중 시작 </a:t>
            </a:r>
            <a:r>
              <a:rPr lang="en-US" altLang="ko-KR" sz="2500" spc="-25">
                <a:solidFill>
                  <a:srgbClr val="424242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/>
            </a:r>
            <a:br>
              <a:rPr lang="en-US" altLang="ko-KR" sz="2500" spc="-25">
                <a:solidFill>
                  <a:srgbClr val="424242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</a:br>
            <a:r>
              <a:rPr lang="ko-KR" altLang="en-US" sz="2500" spc="-25">
                <a:solidFill>
                  <a:srgbClr val="424242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전</a:t>
            </a:r>
            <a:r>
              <a:rPr lang="en-US" altLang="ko-KR" sz="2500" spc="-25">
                <a:solidFill>
                  <a:srgbClr val="424242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/</a:t>
            </a:r>
            <a:r>
              <a:rPr lang="ko-KR" altLang="en-US" sz="2500" spc="-25">
                <a:solidFill>
                  <a:srgbClr val="424242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후 푸시 알림 제공</a:t>
            </a:r>
            <a:endParaRPr lang="en-US" sz="2500" spc="-25">
              <a:solidFill>
                <a:srgbClr val="424242"/>
              </a:solidFill>
              <a:latin typeface="Tlab 돋움 레귤러"/>
              <a:ea typeface="Tlab 돋움 레귤러"/>
              <a:cs typeface="Tlab 돋움 레귤러"/>
              <a:sym typeface="Tlab 돋움 레귤러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330298"/>
            <a:ext cx="650534" cy="650534"/>
            <a:chOff x="0" y="0"/>
            <a:chExt cx="867378" cy="867378"/>
          </a:xfrm>
        </p:grpSpPr>
        <p:sp>
          <p:nvSpPr>
            <p:cNvPr id="3" name="AutoShape 3"/>
            <p:cNvSpPr/>
            <p:nvPr/>
          </p:nvSpPr>
          <p:spPr>
            <a:xfrm>
              <a:off x="0" y="433689"/>
              <a:ext cx="867378" cy="0"/>
            </a:xfrm>
            <a:prstGeom prst="line">
              <a:avLst/>
            </a:prstGeom>
            <a:ln w="1397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AutoShape 4"/>
            <p:cNvSpPr/>
            <p:nvPr/>
          </p:nvSpPr>
          <p:spPr>
            <a:xfrm flipV="1">
              <a:off x="433689" y="0"/>
              <a:ext cx="0" cy="867378"/>
            </a:xfrm>
            <a:prstGeom prst="line">
              <a:avLst/>
            </a:prstGeom>
            <a:ln w="1397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AutoShape 5"/>
            <p:cNvSpPr/>
            <p:nvPr/>
          </p:nvSpPr>
          <p:spPr>
            <a:xfrm flipV="1">
              <a:off x="127025" y="127025"/>
              <a:ext cx="613329" cy="613329"/>
            </a:xfrm>
            <a:prstGeom prst="line">
              <a:avLst/>
            </a:prstGeom>
            <a:ln w="1397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AutoShape 6"/>
            <p:cNvSpPr/>
            <p:nvPr/>
          </p:nvSpPr>
          <p:spPr>
            <a:xfrm flipH="1" flipV="1">
              <a:off x="127025" y="127025"/>
              <a:ext cx="613329" cy="613329"/>
            </a:xfrm>
            <a:prstGeom prst="line">
              <a:avLst/>
            </a:prstGeom>
            <a:ln w="1397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</p:grpSp>
      <p:graphicFrame>
        <p:nvGraphicFramePr>
          <p:cNvPr id="7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186159"/>
              </p:ext>
            </p:extLst>
          </p:nvPr>
        </p:nvGraphicFramePr>
        <p:xfrm>
          <a:off x="1447800" y="2306015"/>
          <a:ext cx="15503042" cy="7710977"/>
        </p:xfrm>
        <a:graphic>
          <a:graphicData uri="http://schemas.openxmlformats.org/drawingml/2006/table">
            <a:tbl>
              <a:tblPr/>
              <a:tblGrid>
                <a:gridCol w="70429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239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361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57652">
                <a:tc>
                  <a:txBody>
                    <a:bodyPr/>
                    <a:lstStyle/>
                    <a:p>
                      <a:pPr algn="ctr">
                        <a:lnSpc>
                          <a:spcPts val="3920"/>
                        </a:lnSpc>
                        <a:defRPr/>
                      </a:pPr>
                      <a:r>
                        <a:rPr lang="en-US" sz="2800" b="1" err="1">
                          <a:solidFill>
                            <a:srgbClr val="FFFFFF"/>
                          </a:solidFill>
                          <a:latin typeface="Tlab 돋움 레귤러 Bold"/>
                          <a:ea typeface="Tlab 돋움 레귤러 Bold"/>
                          <a:cs typeface="Tlab 돋움 레귤러 Bold"/>
                          <a:sym typeface="Tlab 돋움 레귤러 Bold"/>
                        </a:rPr>
                        <a:t>단계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A60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20"/>
                        </a:lnSpc>
                        <a:defRPr/>
                      </a:pPr>
                      <a:r>
                        <a:rPr lang="en-US" sz="2800" b="1" err="1">
                          <a:solidFill>
                            <a:srgbClr val="FFFFFF"/>
                          </a:solidFill>
                          <a:latin typeface="Tlab 돋움 레귤러 Bold"/>
                          <a:ea typeface="Tlab 돋움 레귤러 Bold"/>
                          <a:cs typeface="Tlab 돋움 레귤러 Bold"/>
                          <a:sym typeface="Tlab 돋움 레귤러 Bold"/>
                        </a:rPr>
                        <a:t>시작일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A60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20"/>
                        </a:lnSpc>
                        <a:defRPr/>
                      </a:pPr>
                      <a:r>
                        <a:rPr lang="en-US" sz="2800" b="1" err="1">
                          <a:solidFill>
                            <a:srgbClr val="FFFFFF"/>
                          </a:solidFill>
                          <a:latin typeface="Tlab 돋움 레귤러 Bold"/>
                          <a:ea typeface="Tlab 돋움 레귤러 Bold"/>
                          <a:cs typeface="Tlab 돋움 레귤러 Bold"/>
                          <a:sym typeface="Tlab 돋움 레귤러 Bold"/>
                        </a:rPr>
                        <a:t>종료일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A60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74239">
                <a:tc>
                  <a:txBody>
                    <a:bodyPr/>
                    <a:lstStyle/>
                    <a:p>
                      <a:pPr algn="ctr">
                        <a:lnSpc>
                          <a:spcPts val="3920"/>
                        </a:lnSpc>
                        <a:defRPr/>
                      </a:pPr>
                      <a:r>
                        <a:rPr lang="ko-KR" altLang="en-US" sz="2800" b="1">
                          <a:solidFill>
                            <a:srgbClr val="000000"/>
                          </a:solidFill>
                          <a:latin typeface="Tlab 돋움 레귤러 Bold"/>
                          <a:ea typeface="Tlab 돋움 레귤러 Bold"/>
                          <a:cs typeface="Tlab 돋움 레귤러 Bold"/>
                          <a:sym typeface="Tlab 돋움 레귤러 Bold"/>
                        </a:rPr>
                        <a:t>기획서 작성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20"/>
                        </a:lnSpc>
                        <a:defRPr/>
                      </a:pPr>
                      <a:r>
                        <a:rPr lang="en-US" sz="2800" b="1">
                          <a:solidFill>
                            <a:srgbClr val="000000"/>
                          </a:solidFill>
                          <a:latin typeface="Tlab 돋움 레귤러 Bold"/>
                          <a:ea typeface="Tlab 돋움 레귤러 Bold"/>
                          <a:sym typeface="Tlab 돋움 레귤러 Bold"/>
                        </a:rPr>
                        <a:t>2025.05.12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20"/>
                        </a:lnSpc>
                        <a:defRPr/>
                      </a:pPr>
                      <a:r>
                        <a:rPr lang="en-US" sz="2800" b="1">
                          <a:solidFill>
                            <a:srgbClr val="000000"/>
                          </a:solidFill>
                          <a:latin typeface="Tlab 돋움 레귤러 Bold"/>
                          <a:ea typeface="Tlab 돋움 레귤러 Bold"/>
                          <a:cs typeface="Tlab 돋움 레귤러 Bold"/>
                          <a:sym typeface="Tlab 돋움 레귤러 Bold"/>
                        </a:rPr>
                        <a:t>2025.05.18</a:t>
                      </a:r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58945">
                <a:tc>
                  <a:txBody>
                    <a:bodyPr/>
                    <a:lstStyle/>
                    <a:p>
                      <a:pPr algn="ctr">
                        <a:lnSpc>
                          <a:spcPts val="3920"/>
                        </a:lnSpc>
                        <a:defRPr/>
                      </a:pPr>
                      <a:r>
                        <a:rPr lang="ko-KR" altLang="en-US" sz="2800" b="1">
                          <a:solidFill>
                            <a:srgbClr val="000000"/>
                          </a:solidFill>
                          <a:latin typeface="Tlab 돋움 레귤러 Bold"/>
                          <a:ea typeface="Tlab 돋움 레귤러 Bold"/>
                          <a:cs typeface="Tlab 돋움 레귤러 Bold"/>
                          <a:sym typeface="Tlab 돋움 레귤러 Bold"/>
                        </a:rPr>
                        <a:t>타이머 기능 완성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20"/>
                        </a:lnSpc>
                        <a:defRPr/>
                      </a:pPr>
                      <a:r>
                        <a:rPr lang="en-US" sz="2800" b="1">
                          <a:solidFill>
                            <a:srgbClr val="000000"/>
                          </a:solidFill>
                          <a:latin typeface="Tlab 돋움 레귤러 Bold"/>
                          <a:ea typeface="Tlab 돋움 레귤러 Bold"/>
                          <a:cs typeface="Tlab 돋움 레귤러 Bold"/>
                          <a:sym typeface="Tlab 돋움 레귤러 Bold"/>
                        </a:rPr>
                        <a:t>2025.05.19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20"/>
                        </a:lnSpc>
                        <a:defRPr/>
                      </a:pPr>
                      <a:r>
                        <a:rPr lang="en-US" sz="2800" b="1">
                          <a:solidFill>
                            <a:srgbClr val="000000"/>
                          </a:solidFill>
                          <a:latin typeface="Tlab 돋움 레귤러 Bold"/>
                          <a:ea typeface="Tlab 돋움 레귤러 Bold"/>
                          <a:cs typeface="Tlab 돋움 레귤러 Bold"/>
                          <a:sym typeface="Tlab 돋움 레귤러 Bold"/>
                        </a:rPr>
                        <a:t>2025.05.25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89533">
                <a:tc>
                  <a:txBody>
                    <a:bodyPr/>
                    <a:lstStyle/>
                    <a:p>
                      <a:pPr algn="ctr">
                        <a:lnSpc>
                          <a:spcPts val="3920"/>
                        </a:lnSpc>
                        <a:defRPr/>
                      </a:pPr>
                      <a:r>
                        <a:rPr lang="ko-KR" altLang="en-US" sz="2800" b="1">
                          <a:solidFill>
                            <a:srgbClr val="000000"/>
                          </a:solidFill>
                          <a:latin typeface="Tlab 돋움 레귤러 Bold"/>
                          <a:ea typeface="Tlab 돋움 레귤러 Bold"/>
                          <a:cs typeface="Tlab 돋움 레귤러 Bold"/>
                          <a:sym typeface="Tlab 돋움 레귤러 Bold"/>
                        </a:rPr>
                        <a:t>알림 기능 완성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20"/>
                        </a:lnSpc>
                        <a:defRPr/>
                      </a:pPr>
                      <a:r>
                        <a:rPr lang="en-US" sz="2800" b="1">
                          <a:solidFill>
                            <a:srgbClr val="000000"/>
                          </a:solidFill>
                          <a:latin typeface="Tlab 돋움 레귤러 Bold"/>
                          <a:ea typeface="Tlab 돋움 레귤러 Bold"/>
                          <a:cs typeface="Tlab 돋움 레귤러 Bold"/>
                          <a:sym typeface="Tlab 돋움 레귤러 Bold"/>
                        </a:rPr>
                        <a:t>2025.05.26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20"/>
                        </a:lnSpc>
                        <a:defRPr/>
                      </a:pPr>
                      <a:r>
                        <a:rPr lang="en-US" sz="2800" b="1">
                          <a:solidFill>
                            <a:srgbClr val="000000"/>
                          </a:solidFill>
                          <a:latin typeface="Tlab 돋움 레귤러 Bold"/>
                          <a:ea typeface="Tlab 돋움 레귤러 Bold"/>
                          <a:cs typeface="Tlab 돋움 레귤러 Bold"/>
                          <a:sym typeface="Tlab 돋움 레귤러 Bold"/>
                        </a:rPr>
                        <a:t>2025.05.28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57652">
                <a:tc>
                  <a:txBody>
                    <a:bodyPr/>
                    <a:lstStyle/>
                    <a:p>
                      <a:pPr algn="ctr">
                        <a:lnSpc>
                          <a:spcPts val="3920"/>
                        </a:lnSpc>
                        <a:defRPr/>
                      </a:pPr>
                      <a:r>
                        <a:rPr lang="ko-KR" altLang="en-US" sz="2800" b="1">
                          <a:solidFill>
                            <a:srgbClr val="000000"/>
                          </a:solidFill>
                          <a:latin typeface="Tlab 돋움 레귤러 Bold"/>
                          <a:ea typeface="Tlab 돋움 레귤러 Bold"/>
                          <a:sym typeface="Tlab 돋움 레귤러 Bold"/>
                        </a:rPr>
                        <a:t>목표 설정 및 진행률 구현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20"/>
                        </a:lnSpc>
                        <a:defRPr/>
                      </a:pPr>
                      <a:r>
                        <a:rPr lang="en-US" altLang="ko-KR" sz="2800" b="1">
                          <a:solidFill>
                            <a:srgbClr val="000000"/>
                          </a:solidFill>
                          <a:latin typeface="Tlab 돋움 레귤러 Bold"/>
                          <a:ea typeface="Tlab 돋움 레귤러 Bold"/>
                          <a:cs typeface="Tlab 돋움 레귤러 Bold"/>
                          <a:sym typeface="Tlab 돋움 레귤러 Bold"/>
                        </a:rPr>
                        <a:t>2025.05.29</a:t>
                      </a:r>
                      <a:endParaRPr lang="en-US" altLang="ko-KR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20"/>
                        </a:lnSpc>
                        <a:defRPr/>
                      </a:pPr>
                      <a:r>
                        <a:rPr lang="en-US" altLang="ko-KR" sz="2800" b="1">
                          <a:solidFill>
                            <a:srgbClr val="000000"/>
                          </a:solidFill>
                          <a:latin typeface="Tlab 돋움 레귤러 Bold"/>
                          <a:ea typeface="Tlab 돋움 레귤러 Bold"/>
                          <a:cs typeface="Tlab 돋움 레귤러 Bold"/>
                          <a:sym typeface="Tlab 돋움 레귤러 Bold"/>
                        </a:rPr>
                        <a:t>2025.06.01</a:t>
                      </a:r>
                      <a:endParaRPr lang="en-US" altLang="ko-KR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57652">
                <a:tc>
                  <a:txBody>
                    <a:bodyPr/>
                    <a:lstStyle/>
                    <a:p>
                      <a:pPr algn="ctr">
                        <a:lnSpc>
                          <a:spcPts val="3920"/>
                        </a:lnSpc>
                        <a:defRPr/>
                      </a:pPr>
                      <a:r>
                        <a:rPr lang="ko-KR" altLang="en-US" sz="2800" b="1">
                          <a:solidFill>
                            <a:srgbClr val="000000"/>
                          </a:solidFill>
                          <a:latin typeface="Tlab 돋움 레귤러 Bold"/>
                          <a:ea typeface="Tlab 돋움 레귤러 Bold"/>
                          <a:cs typeface="Tlab 돋움 레귤러 Bold"/>
                          <a:sym typeface="Tlab 돋움 레귤러 Bold"/>
                        </a:rPr>
                        <a:t>집중 시간 및 배지 구현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20"/>
                        </a:lnSpc>
                        <a:defRPr/>
                      </a:pPr>
                      <a:r>
                        <a:rPr lang="en-US" altLang="ko-KR" sz="2800" b="1">
                          <a:solidFill>
                            <a:srgbClr val="000000"/>
                          </a:solidFill>
                          <a:latin typeface="Tlab 돋움 레귤러 Bold"/>
                          <a:ea typeface="Tlab 돋움 레귤러 Bold"/>
                          <a:cs typeface="Tlab 돋움 레귤러 Bold"/>
                          <a:sym typeface="Tlab 돋움 레귤러 Bold"/>
                        </a:rPr>
                        <a:t>2025.06.02</a:t>
                      </a:r>
                      <a:endParaRPr lang="en-US" altLang="ko-KR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20"/>
                        </a:lnSpc>
                        <a:defRPr/>
                      </a:pPr>
                      <a:r>
                        <a:rPr lang="en-US" altLang="ko-KR" sz="2800" b="1">
                          <a:solidFill>
                            <a:srgbClr val="000000"/>
                          </a:solidFill>
                          <a:latin typeface="Tlab 돋움 레귤러 Bold"/>
                          <a:ea typeface="Tlab 돋움 레귤러 Bold"/>
                          <a:cs typeface="Tlab 돋움 레귤러 Bold"/>
                          <a:sym typeface="Tlab 돋움 레귤러 Bold"/>
                        </a:rPr>
                        <a:t>2025.06.08</a:t>
                      </a:r>
                      <a:endParaRPr lang="en-US" altLang="ko-KR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57652">
                <a:tc>
                  <a:txBody>
                    <a:bodyPr/>
                    <a:lstStyle/>
                    <a:p>
                      <a:pPr algn="ctr">
                        <a:lnSpc>
                          <a:spcPts val="3920"/>
                        </a:lnSpc>
                        <a:defRPr/>
                      </a:pPr>
                      <a:r>
                        <a:rPr lang="ko-KR" altLang="en-US" sz="2800" b="1">
                          <a:solidFill>
                            <a:srgbClr val="000000"/>
                          </a:solidFill>
                          <a:latin typeface="Tlab 돋움 레귤러 Bold"/>
                          <a:ea typeface="Tlab 돋움 레귤러 Bold"/>
                          <a:sym typeface="Tlab 돋움 레귤러 Bold"/>
                        </a:rPr>
                        <a:t>저장 기능 및 데이터 유지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20"/>
                        </a:lnSpc>
                        <a:defRPr/>
                      </a:pPr>
                      <a:r>
                        <a:rPr lang="en-US" altLang="ko-KR" sz="2800" b="1">
                          <a:solidFill>
                            <a:srgbClr val="000000"/>
                          </a:solidFill>
                          <a:latin typeface="Tlab 돋움 레귤러 Bold"/>
                          <a:ea typeface="Tlab 돋움 레귤러 Bold"/>
                          <a:cs typeface="Tlab 돋움 레귤러 Bold"/>
                          <a:sym typeface="Tlab 돋움 레귤러 Bold"/>
                        </a:rPr>
                        <a:t>2025.06.09</a:t>
                      </a:r>
                      <a:endParaRPr lang="en-US" altLang="ko-KR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20"/>
                        </a:lnSpc>
                        <a:defRPr/>
                      </a:pPr>
                      <a:r>
                        <a:rPr lang="en-US" altLang="ko-KR" sz="2800" b="1">
                          <a:solidFill>
                            <a:srgbClr val="000000"/>
                          </a:solidFill>
                          <a:latin typeface="Tlab 돋움 레귤러 Bold"/>
                          <a:ea typeface="Tlab 돋움 레귤러 Bold"/>
                          <a:cs typeface="Tlab 돋움 레귤러 Bold"/>
                          <a:sym typeface="Tlab 돋움 레귤러 Bold"/>
                        </a:rPr>
                        <a:t>2025.06.15</a:t>
                      </a:r>
                      <a:endParaRPr lang="en-US" altLang="ko-KR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01614370"/>
                  </a:ext>
                </a:extLst>
              </a:tr>
              <a:tr h="957652">
                <a:tc>
                  <a:txBody>
                    <a:bodyPr/>
                    <a:lstStyle/>
                    <a:p>
                      <a:pPr algn="ctr">
                        <a:lnSpc>
                          <a:spcPts val="3920"/>
                        </a:lnSpc>
                        <a:defRPr/>
                      </a:pPr>
                      <a:r>
                        <a:rPr lang="ko-KR" altLang="en-US" sz="2800" b="1">
                          <a:solidFill>
                            <a:srgbClr val="000000"/>
                          </a:solidFill>
                          <a:latin typeface="Tlab 돋움 레귤러 Bold"/>
                          <a:ea typeface="Tlab 돋움 레귤러 Bold"/>
                          <a:cs typeface="Tlab 돋움 레귤러 Bold"/>
                          <a:sym typeface="Tlab 돋움 레귤러 Bold"/>
                        </a:rPr>
                        <a:t>최종 점검 및 발표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20"/>
                        </a:lnSpc>
                        <a:defRPr/>
                      </a:pPr>
                      <a:r>
                        <a:rPr lang="en-US" altLang="ko-KR" sz="2800" b="1">
                          <a:solidFill>
                            <a:srgbClr val="000000"/>
                          </a:solidFill>
                          <a:latin typeface="Tlab 돋움 레귤러 Bold"/>
                          <a:ea typeface="Tlab 돋움 레귤러 Bold"/>
                          <a:cs typeface="Tlab 돋움 레귤러 Bold"/>
                          <a:sym typeface="Tlab 돋움 레귤러 Bold"/>
                        </a:rPr>
                        <a:t>2025.06.16</a:t>
                      </a:r>
                      <a:endParaRPr lang="en-US" altLang="ko-KR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20"/>
                        </a:lnSpc>
                        <a:defRPr/>
                      </a:pPr>
                      <a:r>
                        <a:rPr lang="en-US" altLang="ko-KR" sz="2800" b="1">
                          <a:solidFill>
                            <a:srgbClr val="000000"/>
                          </a:solidFill>
                          <a:latin typeface="Tlab 돋움 레귤러 Bold"/>
                          <a:ea typeface="Tlab 돋움 레귤러 Bold"/>
                          <a:cs typeface="Tlab 돋움 레귤러 Bold"/>
                          <a:sym typeface="Tlab 돋움 레귤러 Bold"/>
                        </a:rPr>
                        <a:t>2025.06.22</a:t>
                      </a:r>
                      <a:endParaRPr lang="en-US" altLang="ko-KR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242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04906241"/>
                  </a:ext>
                </a:extLst>
              </a:tr>
            </a:tbl>
          </a:graphicData>
        </a:graphic>
      </p:graphicFrame>
      <p:sp>
        <p:nvSpPr>
          <p:cNvPr id="8" name="TextBox 8"/>
          <p:cNvSpPr txBox="1"/>
          <p:nvPr/>
        </p:nvSpPr>
        <p:spPr>
          <a:xfrm>
            <a:off x="1925061" y="1076128"/>
            <a:ext cx="15161948" cy="1108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819"/>
              </a:lnSpc>
            </a:pPr>
            <a:r>
              <a:rPr lang="en-US" sz="6999" b="1" spc="-209" err="1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</a:t>
            </a:r>
            <a:r>
              <a:rPr lang="en-US" sz="6999" b="1" spc="-209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en-US" sz="6999" b="1" spc="-209" err="1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일정</a:t>
            </a:r>
            <a:r>
              <a:rPr lang="ko-KR" altLang="en-US" sz="6999" b="1" spc="-209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en-US" altLang="ko-KR" sz="6999" b="1" spc="-209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rev.1</a:t>
            </a:r>
            <a:endParaRPr lang="en-US" sz="6999" b="1" spc="-209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330298"/>
            <a:ext cx="650534" cy="650534"/>
            <a:chOff x="0" y="0"/>
            <a:chExt cx="867378" cy="867378"/>
          </a:xfrm>
        </p:grpSpPr>
        <p:sp>
          <p:nvSpPr>
            <p:cNvPr id="3" name="AutoShape 3"/>
            <p:cNvSpPr/>
            <p:nvPr/>
          </p:nvSpPr>
          <p:spPr>
            <a:xfrm>
              <a:off x="0" y="433689"/>
              <a:ext cx="867378" cy="0"/>
            </a:xfrm>
            <a:prstGeom prst="line">
              <a:avLst/>
            </a:prstGeom>
            <a:ln w="1397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AutoShape 4"/>
            <p:cNvSpPr/>
            <p:nvPr/>
          </p:nvSpPr>
          <p:spPr>
            <a:xfrm flipV="1">
              <a:off x="433689" y="0"/>
              <a:ext cx="0" cy="867378"/>
            </a:xfrm>
            <a:prstGeom prst="line">
              <a:avLst/>
            </a:prstGeom>
            <a:ln w="1397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AutoShape 5"/>
            <p:cNvSpPr/>
            <p:nvPr/>
          </p:nvSpPr>
          <p:spPr>
            <a:xfrm flipV="1">
              <a:off x="127025" y="127025"/>
              <a:ext cx="613329" cy="613329"/>
            </a:xfrm>
            <a:prstGeom prst="line">
              <a:avLst/>
            </a:prstGeom>
            <a:ln w="1397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AutoShape 6"/>
            <p:cNvSpPr/>
            <p:nvPr/>
          </p:nvSpPr>
          <p:spPr>
            <a:xfrm flipH="1" flipV="1">
              <a:off x="127025" y="127025"/>
              <a:ext cx="613329" cy="613329"/>
            </a:xfrm>
            <a:prstGeom prst="line">
              <a:avLst/>
            </a:prstGeom>
            <a:ln w="139700" cap="flat">
              <a:solidFill>
                <a:srgbClr val="4A60D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7" name="AutoShape 7"/>
          <p:cNvSpPr/>
          <p:nvPr/>
        </p:nvSpPr>
        <p:spPr>
          <a:xfrm>
            <a:off x="1353967" y="3143103"/>
            <a:ext cx="0" cy="5885962"/>
          </a:xfrm>
          <a:prstGeom prst="line">
            <a:avLst/>
          </a:prstGeom>
          <a:ln w="19050" cap="rnd">
            <a:solidFill>
              <a:srgbClr val="4A60D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8" name="Group 8"/>
          <p:cNvGrpSpPr/>
          <p:nvPr/>
        </p:nvGrpSpPr>
        <p:grpSpPr>
          <a:xfrm rot="5400000">
            <a:off x="1224595" y="2980076"/>
            <a:ext cx="258744" cy="258744"/>
            <a:chOff x="0" y="0"/>
            <a:chExt cx="6350000" cy="6350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A60DD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0" name="Group 10"/>
          <p:cNvGrpSpPr/>
          <p:nvPr/>
        </p:nvGrpSpPr>
        <p:grpSpPr>
          <a:xfrm rot="5400000">
            <a:off x="1224595" y="4163999"/>
            <a:ext cx="258744" cy="258744"/>
            <a:chOff x="0" y="0"/>
            <a:chExt cx="6350000" cy="63500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A60DD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2" name="Group 12"/>
          <p:cNvGrpSpPr/>
          <p:nvPr/>
        </p:nvGrpSpPr>
        <p:grpSpPr>
          <a:xfrm rot="5400000">
            <a:off x="1224595" y="5347922"/>
            <a:ext cx="258744" cy="258744"/>
            <a:chOff x="0" y="0"/>
            <a:chExt cx="6350000" cy="63500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A60DD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4" name="Group 14"/>
          <p:cNvGrpSpPr/>
          <p:nvPr/>
        </p:nvGrpSpPr>
        <p:grpSpPr>
          <a:xfrm rot="5400000">
            <a:off x="1224595" y="6531846"/>
            <a:ext cx="258744" cy="258744"/>
            <a:chOff x="0" y="0"/>
            <a:chExt cx="6350000" cy="63500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A60DD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6" name="Group 16"/>
          <p:cNvGrpSpPr/>
          <p:nvPr/>
        </p:nvGrpSpPr>
        <p:grpSpPr>
          <a:xfrm rot="5400000">
            <a:off x="1224595" y="7715769"/>
            <a:ext cx="258744" cy="258744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A60DD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8" name="Group 18"/>
          <p:cNvGrpSpPr/>
          <p:nvPr/>
        </p:nvGrpSpPr>
        <p:grpSpPr>
          <a:xfrm rot="5400000">
            <a:off x="1224595" y="8899693"/>
            <a:ext cx="258744" cy="258744"/>
            <a:chOff x="0" y="0"/>
            <a:chExt cx="6350000" cy="63500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A60DD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20" name="Freeform 20"/>
          <p:cNvSpPr/>
          <p:nvPr/>
        </p:nvSpPr>
        <p:spPr>
          <a:xfrm>
            <a:off x="14009596" y="5767804"/>
            <a:ext cx="3249704" cy="3417471"/>
          </a:xfrm>
          <a:custGeom>
            <a:avLst/>
            <a:gdLst/>
            <a:ahLst/>
            <a:cxnLst/>
            <a:rect l="l" t="t" r="r" b="b"/>
            <a:pathLst>
              <a:path w="3249704" h="3417471">
                <a:moveTo>
                  <a:pt x="0" y="0"/>
                </a:moveTo>
                <a:lnTo>
                  <a:pt x="3249704" y="0"/>
                </a:lnTo>
                <a:lnTo>
                  <a:pt x="3249704" y="3417471"/>
                </a:lnTo>
                <a:lnTo>
                  <a:pt x="0" y="34174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1" name="TextBox 21"/>
          <p:cNvSpPr txBox="1"/>
          <p:nvPr/>
        </p:nvSpPr>
        <p:spPr>
          <a:xfrm>
            <a:off x="1925061" y="1076128"/>
            <a:ext cx="15334239" cy="1108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819"/>
              </a:lnSpc>
            </a:pPr>
            <a:r>
              <a:rPr lang="ko-KR" altLang="en-US" sz="6999" b="1" spc="-209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</a:t>
            </a:r>
            <a:r>
              <a:rPr lang="en-US" sz="6999" b="1" spc="-209" err="1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일정</a:t>
            </a:r>
            <a:r>
              <a:rPr lang="en-US" sz="6999" b="1" spc="-209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rev.2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679234" y="2843383"/>
            <a:ext cx="5318915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00"/>
              </a:lnSpc>
            </a:pPr>
            <a:r>
              <a:rPr lang="en-US" sz="2500" b="1" spc="-25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1주차: </a:t>
            </a:r>
            <a:r>
              <a:rPr lang="ko-KR" altLang="en-US" sz="2500" b="1" spc="-25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기획서 작성</a:t>
            </a:r>
            <a:endParaRPr lang="en-US" sz="2500" b="1" spc="-25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6700551" y="2843030"/>
            <a:ext cx="6387866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99"/>
              </a:lnSpc>
            </a:pPr>
            <a:r>
              <a:rPr lang="ko-KR" altLang="en-US" sz="2499">
                <a:solidFill>
                  <a:srgbClr val="424242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프로젝트 개요</a:t>
            </a:r>
            <a:r>
              <a:rPr lang="en-US" altLang="ko-KR" sz="2499">
                <a:solidFill>
                  <a:srgbClr val="424242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, </a:t>
            </a:r>
            <a:r>
              <a:rPr lang="ko-KR" altLang="en-US" sz="2499">
                <a:solidFill>
                  <a:srgbClr val="424242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주요기능</a:t>
            </a:r>
            <a:r>
              <a:rPr lang="en-US" altLang="ko-KR" sz="2499">
                <a:solidFill>
                  <a:srgbClr val="424242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, </a:t>
            </a:r>
            <a:r>
              <a:rPr lang="ko-KR" altLang="en-US" sz="2499">
                <a:solidFill>
                  <a:srgbClr val="424242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개발일정 설정</a:t>
            </a:r>
            <a:endParaRPr lang="en-US" sz="2499">
              <a:solidFill>
                <a:srgbClr val="424242"/>
              </a:solidFill>
              <a:latin typeface="Tlab 돋움 레귤러"/>
              <a:ea typeface="Tlab 돋움 레귤러"/>
              <a:cs typeface="Tlab 돋움 레귤러"/>
              <a:sym typeface="Tlab 돋움 레귤러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1679234" y="4027306"/>
            <a:ext cx="5318915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00"/>
              </a:lnSpc>
            </a:pPr>
            <a:r>
              <a:rPr lang="en-US" sz="2500" b="1" spc="-25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2~3주차: </a:t>
            </a:r>
            <a:r>
              <a:rPr lang="ko-KR" altLang="en-US" sz="2500" b="1" spc="-25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타이머</a:t>
            </a:r>
            <a:r>
              <a:rPr lang="en-US" altLang="ko-KR" sz="2500" b="1" spc="-25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sz="2500" b="1" spc="-25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알림 기능 완성</a:t>
            </a:r>
            <a:endParaRPr lang="en-US" sz="2500" b="1" spc="-25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6700550" y="4027306"/>
            <a:ext cx="9301449" cy="8740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99"/>
              </a:lnSpc>
            </a:pPr>
            <a:r>
              <a:rPr lang="ko-KR" altLang="en-US" sz="2500" spc="-25">
                <a:solidFill>
                  <a:srgbClr val="424242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집중 시간을 설정하는 타이머 기능</a:t>
            </a:r>
            <a:r>
              <a:rPr lang="en-US" altLang="ko-KR" sz="2500" spc="-25">
                <a:solidFill>
                  <a:srgbClr val="424242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, </a:t>
            </a:r>
            <a:r>
              <a:rPr lang="ko-KR" altLang="en-US" sz="2500" spc="-25">
                <a:solidFill>
                  <a:srgbClr val="424242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집중 시작 전</a:t>
            </a:r>
            <a:r>
              <a:rPr lang="en-US" altLang="ko-KR" sz="2500" spc="-25">
                <a:solidFill>
                  <a:srgbClr val="424242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/</a:t>
            </a:r>
            <a:r>
              <a:rPr lang="ko-KR" altLang="en-US" sz="2500" spc="-25">
                <a:solidFill>
                  <a:srgbClr val="424242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후 푸시 알림 제공</a:t>
            </a:r>
            <a:endParaRPr lang="en-US" altLang="ko-KR" sz="2500" spc="-25">
              <a:solidFill>
                <a:srgbClr val="424242"/>
              </a:solidFill>
              <a:latin typeface="Tlab 돋움 레귤러"/>
              <a:ea typeface="Tlab 돋움 레귤러"/>
              <a:cs typeface="Tlab 돋움 레귤러"/>
              <a:sym typeface="Tlab 돋움 레귤러"/>
            </a:endParaRPr>
          </a:p>
          <a:p>
            <a:pPr marL="0" lvl="0" indent="0" algn="l">
              <a:lnSpc>
                <a:spcPts val="3499"/>
              </a:lnSpc>
            </a:pPr>
            <a:endParaRPr lang="en-US" sz="2499">
              <a:solidFill>
                <a:srgbClr val="424242"/>
              </a:solidFill>
              <a:latin typeface="Tlab 돋움 레귤러"/>
              <a:ea typeface="Tlab 돋움 레귤러"/>
              <a:cs typeface="Tlab 돋움 레귤러"/>
              <a:sym typeface="Tlab 돋움 레귤러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1679234" y="5211229"/>
            <a:ext cx="5318915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00"/>
              </a:lnSpc>
            </a:pPr>
            <a:r>
              <a:rPr lang="en-US" sz="2500" b="1" spc="-25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4주차: </a:t>
            </a:r>
            <a:r>
              <a:rPr lang="ko-KR" altLang="en-US" sz="2500" b="1" spc="-25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목표 설정</a:t>
            </a:r>
            <a:r>
              <a:rPr lang="en-US" altLang="ko-KR" sz="2500" b="1" spc="-25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ko-KR" altLang="en-US" sz="2500" b="1" spc="-25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및 진행률 구현</a:t>
            </a:r>
            <a:endParaRPr lang="en-US" sz="2500" b="1" spc="-25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6700550" y="5234089"/>
            <a:ext cx="10596847" cy="4251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ko-KR" altLang="en-US" sz="2500" spc="-25">
                <a:solidFill>
                  <a:srgbClr val="424242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하루 집중 목표 시간 설정</a:t>
            </a:r>
            <a:r>
              <a:rPr lang="en-US" altLang="ko-KR" sz="2500" spc="-25">
                <a:solidFill>
                  <a:srgbClr val="424242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, </a:t>
            </a:r>
            <a:r>
              <a:rPr lang="ko-KR" altLang="en-US" sz="2500" spc="-25">
                <a:solidFill>
                  <a:srgbClr val="424242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목표 </a:t>
            </a:r>
            <a:r>
              <a:rPr lang="ko-KR" altLang="en-US" sz="2500" spc="-25" err="1">
                <a:solidFill>
                  <a:srgbClr val="424242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달성률</a:t>
            </a:r>
            <a:r>
              <a:rPr lang="ko-KR" altLang="en-US" sz="2500" spc="-25">
                <a:solidFill>
                  <a:srgbClr val="424242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 </a:t>
            </a:r>
            <a:r>
              <a:rPr lang="en-US" altLang="ko-KR" sz="2500" spc="-25">
                <a:solidFill>
                  <a:srgbClr val="424242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UI</a:t>
            </a:r>
            <a:r>
              <a:rPr lang="ko-KR" altLang="en-US" sz="2500" spc="-25">
                <a:solidFill>
                  <a:srgbClr val="424242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로</a:t>
            </a:r>
            <a:r>
              <a:rPr lang="en-US" altLang="ko-KR" sz="2500" spc="-25">
                <a:solidFill>
                  <a:srgbClr val="424242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 </a:t>
            </a:r>
            <a:r>
              <a:rPr lang="ko-KR" altLang="en-US" sz="2500" spc="-25">
                <a:solidFill>
                  <a:srgbClr val="424242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시각적으로 제공</a:t>
            </a:r>
            <a:endParaRPr lang="en-US" altLang="ko-KR" sz="2500" spc="-25">
              <a:solidFill>
                <a:srgbClr val="424242"/>
              </a:solidFill>
              <a:latin typeface="Tlab 돋움 레귤러"/>
              <a:ea typeface="Tlab 돋움 레귤러"/>
              <a:cs typeface="Tlab 돋움 레귤러"/>
              <a:sym typeface="Tlab 돋움 레귤러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1679234" y="6395153"/>
            <a:ext cx="5318915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00"/>
              </a:lnSpc>
            </a:pPr>
            <a:r>
              <a:rPr lang="en-US" sz="2500" b="1" spc="-25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5주차: </a:t>
            </a:r>
            <a:r>
              <a:rPr lang="ko-KR" altLang="en-US" sz="2500" b="1" spc="-25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집중 시간</a:t>
            </a:r>
            <a:r>
              <a:rPr lang="en-US" altLang="ko-KR" sz="2500" b="1" spc="-25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ko-KR" altLang="en-US" sz="2500" b="1" spc="-25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배지  구현</a:t>
            </a:r>
            <a:endParaRPr lang="en-US" sz="2500" b="1" spc="-25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6700550" y="6397341"/>
            <a:ext cx="8463245" cy="4251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ko-KR" altLang="en-US" sz="2500" spc="-25">
                <a:solidFill>
                  <a:srgbClr val="424242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집중 완료 시 자동으로 기록 저장</a:t>
            </a:r>
            <a:r>
              <a:rPr lang="en-US" altLang="ko-KR" sz="2500" spc="-25">
                <a:solidFill>
                  <a:srgbClr val="424242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, </a:t>
            </a:r>
            <a:r>
              <a:rPr lang="ko-KR" altLang="en-US" sz="2500" spc="-25">
                <a:solidFill>
                  <a:srgbClr val="424242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조건 달성 시 배지 제공</a:t>
            </a:r>
            <a:endParaRPr lang="en-US" altLang="ko-KR" sz="2500" spc="-25">
              <a:solidFill>
                <a:srgbClr val="424242"/>
              </a:solidFill>
              <a:latin typeface="Tlab 돋움 레귤러"/>
              <a:ea typeface="Tlab 돋움 레귤러"/>
              <a:cs typeface="Tlab 돋움 레귤러"/>
              <a:sym typeface="Tlab 돋움 레귤러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1679234" y="7579076"/>
            <a:ext cx="5318915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00"/>
              </a:lnSpc>
            </a:pPr>
            <a:r>
              <a:rPr lang="en-US" sz="2500" b="1" spc="-25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6주차: </a:t>
            </a:r>
            <a:r>
              <a:rPr lang="ko-KR" altLang="en-US" sz="2500" b="1" spc="-25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저장 기능 및  데이터 유지</a:t>
            </a:r>
            <a:r>
              <a:rPr lang="en-US" sz="2500" b="1" spc="-25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 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6700550" y="7579076"/>
            <a:ext cx="7701247" cy="4251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499"/>
              </a:lnSpc>
            </a:pPr>
            <a:r>
              <a:rPr lang="ko-KR" altLang="en-US" sz="2499">
                <a:solidFill>
                  <a:srgbClr val="424242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목표 리스트와 완료 상태를 저장해 앱 껐다 켜도 유지</a:t>
            </a:r>
            <a:endParaRPr lang="en-US" sz="2499">
              <a:solidFill>
                <a:srgbClr val="424242"/>
              </a:solidFill>
              <a:latin typeface="Tlab 돋움 레귤러"/>
              <a:ea typeface="Tlab 돋움 레귤러"/>
              <a:cs typeface="Tlab 돋움 레귤러"/>
              <a:sym typeface="Tlab 돋움 레귤러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1679234" y="8763000"/>
            <a:ext cx="5318915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00"/>
              </a:lnSpc>
            </a:pPr>
            <a:r>
              <a:rPr lang="en-US" sz="2500" b="1" spc="-25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7주차: </a:t>
            </a:r>
            <a:r>
              <a:rPr lang="en-US" sz="2500" b="1" spc="-25" err="1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최종</a:t>
            </a:r>
            <a:r>
              <a:rPr lang="en-US" sz="2500" b="1" spc="-25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ko-KR" altLang="en-US" sz="2500" b="1" spc="-25">
                <a:solidFill>
                  <a:srgbClr val="4A60DD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점검 및 수정하기</a:t>
            </a:r>
            <a:endParaRPr lang="en-US" sz="2500" b="1" spc="-25">
              <a:solidFill>
                <a:srgbClr val="4A60DD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6700551" y="8763000"/>
            <a:ext cx="5885010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99"/>
              </a:lnSpc>
            </a:pPr>
            <a:r>
              <a:rPr lang="en-US" sz="2499" err="1">
                <a:solidFill>
                  <a:srgbClr val="424242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최종</a:t>
            </a:r>
            <a:r>
              <a:rPr lang="en-US" sz="2499">
                <a:solidFill>
                  <a:srgbClr val="424242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 </a:t>
            </a:r>
            <a:r>
              <a:rPr lang="ko-KR" altLang="en-US" sz="2499">
                <a:solidFill>
                  <a:srgbClr val="424242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기능 점검</a:t>
            </a:r>
            <a:r>
              <a:rPr lang="en-US" sz="2499">
                <a:solidFill>
                  <a:srgbClr val="424242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 및 </a:t>
            </a:r>
            <a:r>
              <a:rPr lang="ko-KR" altLang="en-US" sz="2499">
                <a:solidFill>
                  <a:srgbClr val="424242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수정사항 수정</a:t>
            </a:r>
            <a:endParaRPr lang="en-US" sz="2499">
              <a:solidFill>
                <a:srgbClr val="424242"/>
              </a:solidFill>
              <a:latin typeface="Tlab 돋움 레귤러"/>
              <a:ea typeface="Tlab 돋움 레귤러"/>
              <a:cs typeface="Tlab 돋움 레귤러"/>
              <a:sym typeface="Tlab 돋움 레귤러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236</TotalTime>
  <Words>712</Words>
  <Application>Microsoft Office PowerPoint</Application>
  <PresentationFormat>사용자 지정</PresentationFormat>
  <Paragraphs>160</Paragraphs>
  <Slides>17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5" baseType="lpstr">
      <vt:lpstr>Tlab 돋움 레귤러</vt:lpstr>
      <vt:lpstr>Pretendard Medium</vt:lpstr>
      <vt:lpstr>맑은 고딕</vt:lpstr>
      <vt:lpstr>Cabin Bold</vt:lpstr>
      <vt:lpstr>Arial</vt:lpstr>
      <vt:lpstr>Calibri</vt:lpstr>
      <vt:lpstr>Tlab 돋움 레귤러 Bold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회색 남색 깔끔한 프로젝트 소개 프레젠테이션</dc:title>
  <dc:creator>최민기</dc:creator>
  <cp:lastModifiedBy>ITSW</cp:lastModifiedBy>
  <cp:revision>4</cp:revision>
  <dcterms:created xsi:type="dcterms:W3CDTF">2006-08-16T00:00:00Z</dcterms:created>
  <dcterms:modified xsi:type="dcterms:W3CDTF">2025-06-23T01:26:41Z</dcterms:modified>
  <dc:identifier>DAGnPGuVru8</dc:identifier>
</cp:coreProperties>
</file>